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sldIdLst>
    <p:sldId id="256" r:id="rId2"/>
    <p:sldId id="262" r:id="rId3"/>
    <p:sldId id="258" r:id="rId4"/>
    <p:sldId id="265" r:id="rId5"/>
    <p:sldId id="266" r:id="rId6"/>
    <p:sldId id="267" r:id="rId7"/>
    <p:sldId id="268" r:id="rId8"/>
    <p:sldId id="259" r:id="rId9"/>
    <p:sldId id="260" r:id="rId10"/>
    <p:sldId id="261" r:id="rId11"/>
    <p:sldId id="263" r:id="rId12"/>
    <p:sldId id="270" r:id="rId13"/>
    <p:sldId id="264" r:id="rId14"/>
    <p:sldId id="269" r:id="rId15"/>
    <p:sldId id="271"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721"/>
    <p:restoredTop sz="94595"/>
  </p:normalViewPr>
  <p:slideViewPr>
    <p:cSldViewPr snapToGrid="0" snapToObjects="1">
      <p:cViewPr>
        <p:scale>
          <a:sx n="91" d="100"/>
          <a:sy n="91" d="100"/>
        </p:scale>
        <p:origin x="-40" y="712"/>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4BCAB34-8074-E341-AF38-55BF18AC35ED}" type="datetimeFigureOut">
              <a:rPr lang="en-US" smtClean="0"/>
              <a:t>4/24/18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C6EAB3-9F6B-3C4B-A4EB-7174CEF5BD09}" type="slidenum">
              <a:rPr lang="en-US" smtClean="0"/>
              <a:t>‹#›</a:t>
            </a:fld>
            <a:endParaRPr lang="en-US"/>
          </a:p>
        </p:txBody>
      </p:sp>
    </p:spTree>
    <p:extLst>
      <p:ext uri="{BB962C8B-B14F-4D97-AF65-F5344CB8AC3E}">
        <p14:creationId xmlns:p14="http://schemas.microsoft.com/office/powerpoint/2010/main" val="32082561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BCAB34-8074-E341-AF38-55BF18AC35ED}" type="datetimeFigureOut">
              <a:rPr lang="en-US" smtClean="0"/>
              <a:t>4/24/18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C6EAB3-9F6B-3C4B-A4EB-7174CEF5BD09}" type="slidenum">
              <a:rPr lang="en-US" smtClean="0"/>
              <a:t>‹#›</a:t>
            </a:fld>
            <a:endParaRPr lang="en-US"/>
          </a:p>
        </p:txBody>
      </p:sp>
    </p:spTree>
    <p:extLst>
      <p:ext uri="{BB962C8B-B14F-4D97-AF65-F5344CB8AC3E}">
        <p14:creationId xmlns:p14="http://schemas.microsoft.com/office/powerpoint/2010/main" val="2720138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BCAB34-8074-E341-AF38-55BF18AC35ED}" type="datetimeFigureOut">
              <a:rPr lang="en-US" smtClean="0"/>
              <a:t>4/24/18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C6EAB3-9F6B-3C4B-A4EB-7174CEF5BD09}" type="slidenum">
              <a:rPr lang="en-US" smtClean="0"/>
              <a:t>‹#›</a:t>
            </a:fld>
            <a:endParaRPr lang="en-US"/>
          </a:p>
        </p:txBody>
      </p:sp>
    </p:spTree>
    <p:extLst>
      <p:ext uri="{BB962C8B-B14F-4D97-AF65-F5344CB8AC3E}">
        <p14:creationId xmlns:p14="http://schemas.microsoft.com/office/powerpoint/2010/main" val="182429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BCAB34-8074-E341-AF38-55BF18AC35ED}" type="datetimeFigureOut">
              <a:rPr lang="en-US" smtClean="0"/>
              <a:t>4/24/18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C6EAB3-9F6B-3C4B-A4EB-7174CEF5BD09}" type="slidenum">
              <a:rPr lang="en-US" smtClean="0"/>
              <a:t>‹#›</a:t>
            </a:fld>
            <a:endParaRPr lang="en-US"/>
          </a:p>
        </p:txBody>
      </p:sp>
    </p:spTree>
    <p:extLst>
      <p:ext uri="{BB962C8B-B14F-4D97-AF65-F5344CB8AC3E}">
        <p14:creationId xmlns:p14="http://schemas.microsoft.com/office/powerpoint/2010/main" val="27597320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4BCAB34-8074-E341-AF38-55BF18AC35ED}" type="datetimeFigureOut">
              <a:rPr lang="en-US" smtClean="0"/>
              <a:t>4/24/18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C6EAB3-9F6B-3C4B-A4EB-7174CEF5BD09}" type="slidenum">
              <a:rPr lang="en-US" smtClean="0"/>
              <a:t>‹#›</a:t>
            </a:fld>
            <a:endParaRPr lang="en-US"/>
          </a:p>
        </p:txBody>
      </p:sp>
    </p:spTree>
    <p:extLst>
      <p:ext uri="{BB962C8B-B14F-4D97-AF65-F5344CB8AC3E}">
        <p14:creationId xmlns:p14="http://schemas.microsoft.com/office/powerpoint/2010/main" val="25095027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4BCAB34-8074-E341-AF38-55BF18AC35ED}" type="datetimeFigureOut">
              <a:rPr lang="en-US" smtClean="0"/>
              <a:t>4/24/18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C6EAB3-9F6B-3C4B-A4EB-7174CEF5BD09}" type="slidenum">
              <a:rPr lang="en-US" smtClean="0"/>
              <a:t>‹#›</a:t>
            </a:fld>
            <a:endParaRPr lang="en-US"/>
          </a:p>
        </p:txBody>
      </p:sp>
    </p:spTree>
    <p:extLst>
      <p:ext uri="{BB962C8B-B14F-4D97-AF65-F5344CB8AC3E}">
        <p14:creationId xmlns:p14="http://schemas.microsoft.com/office/powerpoint/2010/main" val="555074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4BCAB34-8074-E341-AF38-55BF18AC35ED}" type="datetimeFigureOut">
              <a:rPr lang="en-US" smtClean="0"/>
              <a:t>4/24/18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C6EAB3-9F6B-3C4B-A4EB-7174CEF5BD09}" type="slidenum">
              <a:rPr lang="en-US" smtClean="0"/>
              <a:t>‹#›</a:t>
            </a:fld>
            <a:endParaRPr lang="en-US"/>
          </a:p>
        </p:txBody>
      </p:sp>
    </p:spTree>
    <p:extLst>
      <p:ext uri="{BB962C8B-B14F-4D97-AF65-F5344CB8AC3E}">
        <p14:creationId xmlns:p14="http://schemas.microsoft.com/office/powerpoint/2010/main" val="36762727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4BCAB34-8074-E341-AF38-55BF18AC35ED}" type="datetimeFigureOut">
              <a:rPr lang="en-US" smtClean="0"/>
              <a:t>4/24/18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BC6EAB3-9F6B-3C4B-A4EB-7174CEF5BD09}" type="slidenum">
              <a:rPr lang="en-US" smtClean="0"/>
              <a:t>‹#›</a:t>
            </a:fld>
            <a:endParaRPr lang="en-US"/>
          </a:p>
        </p:txBody>
      </p:sp>
    </p:spTree>
    <p:extLst>
      <p:ext uri="{BB962C8B-B14F-4D97-AF65-F5344CB8AC3E}">
        <p14:creationId xmlns:p14="http://schemas.microsoft.com/office/powerpoint/2010/main" val="25449365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BCAB34-8074-E341-AF38-55BF18AC35ED}" type="datetimeFigureOut">
              <a:rPr lang="en-US" smtClean="0"/>
              <a:t>4/24/18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BC6EAB3-9F6B-3C4B-A4EB-7174CEF5BD09}" type="slidenum">
              <a:rPr lang="en-US" smtClean="0"/>
              <a:t>‹#›</a:t>
            </a:fld>
            <a:endParaRPr lang="en-US"/>
          </a:p>
        </p:txBody>
      </p:sp>
    </p:spTree>
    <p:extLst>
      <p:ext uri="{BB962C8B-B14F-4D97-AF65-F5344CB8AC3E}">
        <p14:creationId xmlns:p14="http://schemas.microsoft.com/office/powerpoint/2010/main" val="38794755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4BCAB34-8074-E341-AF38-55BF18AC35ED}" type="datetimeFigureOut">
              <a:rPr lang="en-US" smtClean="0"/>
              <a:t>4/24/18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C6EAB3-9F6B-3C4B-A4EB-7174CEF5BD09}" type="slidenum">
              <a:rPr lang="en-US" smtClean="0"/>
              <a:t>‹#›</a:t>
            </a:fld>
            <a:endParaRPr lang="en-US"/>
          </a:p>
        </p:txBody>
      </p:sp>
    </p:spTree>
    <p:extLst>
      <p:ext uri="{BB962C8B-B14F-4D97-AF65-F5344CB8AC3E}">
        <p14:creationId xmlns:p14="http://schemas.microsoft.com/office/powerpoint/2010/main" val="26797089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4BCAB34-8074-E341-AF38-55BF18AC35ED}" type="datetimeFigureOut">
              <a:rPr lang="en-US" smtClean="0"/>
              <a:t>4/24/18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C6EAB3-9F6B-3C4B-A4EB-7174CEF5BD09}" type="slidenum">
              <a:rPr lang="en-US" smtClean="0"/>
              <a:t>‹#›</a:t>
            </a:fld>
            <a:endParaRPr lang="en-US"/>
          </a:p>
        </p:txBody>
      </p:sp>
    </p:spTree>
    <p:extLst>
      <p:ext uri="{BB962C8B-B14F-4D97-AF65-F5344CB8AC3E}">
        <p14:creationId xmlns:p14="http://schemas.microsoft.com/office/powerpoint/2010/main" val="7111194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BCAB34-8074-E341-AF38-55BF18AC35ED}" type="datetimeFigureOut">
              <a:rPr lang="en-US" smtClean="0"/>
              <a:t>4/24/18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C6EAB3-9F6B-3C4B-A4EB-7174CEF5BD09}" type="slidenum">
              <a:rPr lang="en-US" smtClean="0"/>
              <a:t>‹#›</a:t>
            </a:fld>
            <a:endParaRPr lang="en-US"/>
          </a:p>
        </p:txBody>
      </p:sp>
    </p:spTree>
    <p:extLst>
      <p:ext uri="{BB962C8B-B14F-4D97-AF65-F5344CB8AC3E}">
        <p14:creationId xmlns:p14="http://schemas.microsoft.com/office/powerpoint/2010/main" val="1403865297"/>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zzz.physics.umn.edu/ipsig/preliminary_list_of_systematic_effects_to_consider"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C14003-D5B1-0C43-9143-88930FBB0217}"/>
              </a:ext>
            </a:extLst>
          </p:cNvPr>
          <p:cNvSpPr>
            <a:spLocks noGrp="1"/>
          </p:cNvSpPr>
          <p:nvPr>
            <p:ph type="ctrTitle"/>
          </p:nvPr>
        </p:nvSpPr>
        <p:spPr>
          <a:xfrm>
            <a:off x="1524000" y="1694986"/>
            <a:ext cx="9144000" cy="1067846"/>
          </a:xfrm>
        </p:spPr>
        <p:txBody>
          <a:bodyPr>
            <a:normAutofit fontScale="90000"/>
          </a:bodyPr>
          <a:lstStyle/>
          <a:p>
            <a:r>
              <a:rPr lang="en-US" dirty="0"/>
              <a:t>Systematic Errors in PICO</a:t>
            </a:r>
          </a:p>
        </p:txBody>
      </p:sp>
      <p:sp>
        <p:nvSpPr>
          <p:cNvPr id="3" name="Subtitle 2">
            <a:extLst>
              <a:ext uri="{FF2B5EF4-FFF2-40B4-BE49-F238E27FC236}">
                <a16:creationId xmlns:a16="http://schemas.microsoft.com/office/drawing/2014/main" id="{0DF17BF5-8C53-3F4E-BBC3-37BFAAC1379C}"/>
              </a:ext>
            </a:extLst>
          </p:cNvPr>
          <p:cNvSpPr>
            <a:spLocks noGrp="1"/>
          </p:cNvSpPr>
          <p:nvPr>
            <p:ph type="subTitle" idx="1"/>
          </p:nvPr>
        </p:nvSpPr>
        <p:spPr/>
        <p:txBody>
          <a:bodyPr/>
          <a:lstStyle/>
          <a:p>
            <a:r>
              <a:rPr lang="en-US" dirty="0"/>
              <a:t>Brendan Crill </a:t>
            </a:r>
            <a:br>
              <a:rPr lang="en-US" dirty="0"/>
            </a:br>
            <a:r>
              <a:rPr lang="en-US" dirty="0"/>
              <a:t>(Jet Propulsion Laboratory / California Institute of Technology)</a:t>
            </a:r>
          </a:p>
          <a:p>
            <a:r>
              <a:rPr lang="en-US" dirty="0"/>
              <a:t>3 May 2018</a:t>
            </a:r>
          </a:p>
        </p:txBody>
      </p:sp>
      <p:sp>
        <p:nvSpPr>
          <p:cNvPr id="4" name="Rectangle 3">
            <a:extLst>
              <a:ext uri="{FF2B5EF4-FFF2-40B4-BE49-F238E27FC236}">
                <a16:creationId xmlns:a16="http://schemas.microsoft.com/office/drawing/2014/main" id="{864C5DEB-274B-4F45-A932-374C41BEA1D6}"/>
              </a:ext>
            </a:extLst>
          </p:cNvPr>
          <p:cNvSpPr/>
          <p:nvPr/>
        </p:nvSpPr>
        <p:spPr>
          <a:xfrm>
            <a:off x="1524000" y="5012473"/>
            <a:ext cx="9766841" cy="1754326"/>
          </a:xfrm>
          <a:prstGeom prst="rect">
            <a:avLst/>
          </a:prstGeom>
        </p:spPr>
        <p:txBody>
          <a:bodyPr wrap="none">
            <a:spAutoFit/>
          </a:bodyPr>
          <a:lstStyle/>
          <a:p>
            <a:r>
              <a:rPr lang="en-US" dirty="0">
                <a:latin typeface="Calibri" panose="020F0502020204030204" pitchFamily="34" charset="0"/>
                <a:ea typeface="Times New Roman" panose="02020603050405020304" pitchFamily="18" charset="0"/>
              </a:rPr>
              <a:t>© 2018 California Institute of Technology. All rights reserved. Government sponsorship acknowledged.</a:t>
            </a:r>
          </a:p>
          <a:p>
            <a:br>
              <a:rPr lang="en-US" dirty="0">
                <a:latin typeface="Calibri" panose="020F0502020204030204" pitchFamily="34" charset="0"/>
                <a:ea typeface="Times New Roman" panose="02020603050405020304" pitchFamily="18" charset="0"/>
              </a:rPr>
            </a:br>
            <a:r>
              <a:rPr lang="en-US" dirty="0">
                <a:latin typeface="Calibri" panose="020F0502020204030204" pitchFamily="34" charset="0"/>
                <a:ea typeface="Times New Roman" panose="02020603050405020304" pitchFamily="18" charset="0"/>
              </a:rPr>
              <a:t>Cleared for public release CL#18-2063.</a:t>
            </a:r>
            <a:br>
              <a:rPr lang="en-US" dirty="0">
                <a:latin typeface="Calibri" panose="020F0502020204030204" pitchFamily="34" charset="0"/>
                <a:ea typeface="Times New Roman" panose="02020603050405020304" pitchFamily="18" charset="0"/>
              </a:rPr>
            </a:br>
            <a:r>
              <a:rPr lang="en-US" dirty="0"/>
              <a:t>The decision to implement PICO will not be finalized until NASA’s completion </a:t>
            </a:r>
            <a:br>
              <a:rPr lang="en-US" dirty="0"/>
            </a:br>
            <a:r>
              <a:rPr lang="en-US" dirty="0"/>
              <a:t>of the National Environmental Policy Act (NEPA) process. This document is being made available </a:t>
            </a:r>
            <a:br>
              <a:rPr lang="en-US" dirty="0"/>
            </a:br>
            <a:r>
              <a:rPr lang="en-US" dirty="0"/>
              <a:t>for information purposes only.</a:t>
            </a:r>
          </a:p>
        </p:txBody>
      </p:sp>
    </p:spTree>
    <p:extLst>
      <p:ext uri="{BB962C8B-B14F-4D97-AF65-F5344CB8AC3E}">
        <p14:creationId xmlns:p14="http://schemas.microsoft.com/office/powerpoint/2010/main" val="32662377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2FCE8-CB49-A147-83C0-A3F4835A94C9}"/>
              </a:ext>
            </a:extLst>
          </p:cNvPr>
          <p:cNvSpPr>
            <a:spLocks noGrp="1"/>
          </p:cNvSpPr>
          <p:nvPr>
            <p:ph type="title"/>
          </p:nvPr>
        </p:nvSpPr>
        <p:spPr/>
        <p:txBody>
          <a:bodyPr/>
          <a:lstStyle/>
          <a:p>
            <a:r>
              <a:rPr lang="en-US" dirty="0"/>
              <a:t>Polarization Angle Calibration</a:t>
            </a:r>
          </a:p>
        </p:txBody>
      </p:sp>
      <p:sp>
        <p:nvSpPr>
          <p:cNvPr id="3" name="Content Placeholder 2">
            <a:extLst>
              <a:ext uri="{FF2B5EF4-FFF2-40B4-BE49-F238E27FC236}">
                <a16:creationId xmlns:a16="http://schemas.microsoft.com/office/drawing/2014/main" id="{D9D5DA1B-5472-AF41-A8B5-662565C70EC0}"/>
              </a:ext>
            </a:extLst>
          </p:cNvPr>
          <p:cNvSpPr>
            <a:spLocks noGrp="1"/>
          </p:cNvSpPr>
          <p:nvPr>
            <p:ph idx="1"/>
          </p:nvPr>
        </p:nvSpPr>
        <p:spPr>
          <a:xfrm>
            <a:off x="838200" y="1416205"/>
            <a:ext cx="10515600" cy="5274527"/>
          </a:xfrm>
        </p:spPr>
        <p:txBody>
          <a:bodyPr>
            <a:normAutofit fontScale="85000" lnSpcReduction="20000"/>
          </a:bodyPr>
          <a:lstStyle/>
          <a:p>
            <a:r>
              <a:rPr lang="en-US" dirty="0"/>
              <a:t>Refers to knowledge of angle of sensitivity of detectors</a:t>
            </a:r>
          </a:p>
          <a:p>
            <a:r>
              <a:rPr lang="en-US" dirty="0"/>
              <a:t>Relative angle between the different photometers can be calibrated to high precision in the limit that single photometers are independent, but absolute angle</a:t>
            </a:r>
          </a:p>
          <a:p>
            <a:r>
              <a:rPr lang="en-US" dirty="0"/>
              <a:t>With Planck, we were never successful at finding an astrophysical source for polarization angle calibration that is free from systematics.  Great effort went into characterizing the Crab nebula (Tau A).</a:t>
            </a:r>
          </a:p>
          <a:p>
            <a:r>
              <a:rPr lang="en-US" dirty="0"/>
              <a:t>HFI confirmed ground calibration results (Rosset et al 2010) to ~0.2 degrees by checking whether  TB, EB are zero.  (Planck Intermediate results XLVI 2016) No additional rotation needed.</a:t>
            </a:r>
          </a:p>
          <a:p>
            <a:pPr lvl="1"/>
            <a:r>
              <a:rPr lang="en-US" dirty="0"/>
              <a:t>Typical scheme for ground-based instruments as well</a:t>
            </a:r>
          </a:p>
          <a:p>
            <a:pPr lvl="1"/>
            <a:r>
              <a:rPr lang="en-US" dirty="0"/>
              <a:t>Spectral shape of angle error may not be completely degenerate with scientific signal in TB or EB</a:t>
            </a:r>
          </a:p>
          <a:p>
            <a:r>
              <a:rPr lang="en-US" dirty="0"/>
              <a:t>NOTE: fast modulation doesn’t help with this: must calibrate absolute angle of modulator.</a:t>
            </a:r>
          </a:p>
          <a:p>
            <a:r>
              <a:rPr lang="en-US" dirty="0"/>
              <a:t>Other ideas: external calibration satellite…? </a:t>
            </a:r>
          </a:p>
        </p:txBody>
      </p:sp>
    </p:spTree>
    <p:extLst>
      <p:ext uri="{BB962C8B-B14F-4D97-AF65-F5344CB8AC3E}">
        <p14:creationId xmlns:p14="http://schemas.microsoft.com/office/powerpoint/2010/main" val="3610075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7BF11-03D9-494E-B6FD-E8CD2E729181}"/>
              </a:ext>
            </a:extLst>
          </p:cNvPr>
          <p:cNvSpPr>
            <a:spLocks noGrp="1"/>
          </p:cNvSpPr>
          <p:nvPr>
            <p:ph type="title"/>
          </p:nvPr>
        </p:nvSpPr>
        <p:spPr>
          <a:xfrm>
            <a:off x="838200" y="365126"/>
            <a:ext cx="10515600" cy="819352"/>
          </a:xfrm>
        </p:spPr>
        <p:txBody>
          <a:bodyPr>
            <a:normAutofit/>
          </a:bodyPr>
          <a:lstStyle/>
          <a:p>
            <a:r>
              <a:rPr lang="en-US" dirty="0"/>
              <a:t>1/f and correlated noise in Planck/HFI</a:t>
            </a:r>
          </a:p>
        </p:txBody>
      </p:sp>
      <p:pic>
        <p:nvPicPr>
          <p:cNvPr id="4" name="Picture 3">
            <a:extLst>
              <a:ext uri="{FF2B5EF4-FFF2-40B4-BE49-F238E27FC236}">
                <a16:creationId xmlns:a16="http://schemas.microsoft.com/office/drawing/2014/main" id="{BE4849C7-DB91-2745-849A-595C3F282693}"/>
              </a:ext>
            </a:extLst>
          </p:cNvPr>
          <p:cNvPicPr>
            <a:picLocks noChangeAspect="1"/>
          </p:cNvPicPr>
          <p:nvPr/>
        </p:nvPicPr>
        <p:blipFill>
          <a:blip r:embed="rId2"/>
          <a:stretch>
            <a:fillRect/>
          </a:stretch>
        </p:blipFill>
        <p:spPr>
          <a:xfrm>
            <a:off x="390291" y="1972947"/>
            <a:ext cx="5231161" cy="4482346"/>
          </a:xfrm>
          <a:prstGeom prst="rect">
            <a:avLst/>
          </a:prstGeom>
        </p:spPr>
      </p:pic>
      <p:pic>
        <p:nvPicPr>
          <p:cNvPr id="5" name="Picture 4">
            <a:extLst>
              <a:ext uri="{FF2B5EF4-FFF2-40B4-BE49-F238E27FC236}">
                <a16:creationId xmlns:a16="http://schemas.microsoft.com/office/drawing/2014/main" id="{4E4E5CA5-EF3D-A244-8433-956B488073F2}"/>
              </a:ext>
            </a:extLst>
          </p:cNvPr>
          <p:cNvPicPr>
            <a:picLocks noChangeAspect="1"/>
          </p:cNvPicPr>
          <p:nvPr/>
        </p:nvPicPr>
        <p:blipFill>
          <a:blip r:embed="rId3"/>
          <a:stretch>
            <a:fillRect/>
          </a:stretch>
        </p:blipFill>
        <p:spPr>
          <a:xfrm>
            <a:off x="3337691" y="6490541"/>
            <a:ext cx="1943100" cy="317500"/>
          </a:xfrm>
          <a:prstGeom prst="rect">
            <a:avLst/>
          </a:prstGeom>
        </p:spPr>
      </p:pic>
      <p:sp>
        <p:nvSpPr>
          <p:cNvPr id="6" name="TextBox 5">
            <a:extLst>
              <a:ext uri="{FF2B5EF4-FFF2-40B4-BE49-F238E27FC236}">
                <a16:creationId xmlns:a16="http://schemas.microsoft.com/office/drawing/2014/main" id="{2DC4E75A-34A4-FB43-A9CA-8392F77EED1D}"/>
              </a:ext>
            </a:extLst>
          </p:cNvPr>
          <p:cNvSpPr txBox="1"/>
          <p:nvPr/>
        </p:nvSpPr>
        <p:spPr>
          <a:xfrm>
            <a:off x="390291" y="1326616"/>
            <a:ext cx="5409879" cy="646331"/>
          </a:xfrm>
          <a:prstGeom prst="rect">
            <a:avLst/>
          </a:prstGeom>
          <a:noFill/>
        </p:spPr>
        <p:txBody>
          <a:bodyPr wrap="none" rtlCol="0">
            <a:spAutoFit/>
          </a:bodyPr>
          <a:lstStyle/>
          <a:p>
            <a:r>
              <a:rPr lang="en-US" dirty="0"/>
              <a:t>Noise PSD of 143GHz bolometers </a:t>
            </a:r>
            <a:br>
              <a:rPr lang="en-US" dirty="0"/>
            </a:br>
            <a:r>
              <a:rPr lang="en-US" dirty="0"/>
              <a:t>8 polarization sensitive (PSB), 3 total power-only (SWB)</a:t>
            </a:r>
          </a:p>
        </p:txBody>
      </p:sp>
      <p:cxnSp>
        <p:nvCxnSpPr>
          <p:cNvPr id="8" name="Straight Connector 7">
            <a:extLst>
              <a:ext uri="{FF2B5EF4-FFF2-40B4-BE49-F238E27FC236}">
                <a16:creationId xmlns:a16="http://schemas.microsoft.com/office/drawing/2014/main" id="{52D1431D-2191-8C47-B7B9-5C430E5BFAF4}"/>
              </a:ext>
            </a:extLst>
          </p:cNvPr>
          <p:cNvCxnSpPr>
            <a:cxnSpLocks/>
          </p:cNvCxnSpPr>
          <p:nvPr/>
        </p:nvCxnSpPr>
        <p:spPr>
          <a:xfrm>
            <a:off x="2252546" y="2134041"/>
            <a:ext cx="0" cy="382717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18DE52A-45FC-BA4A-82A7-E9E684B27490}"/>
              </a:ext>
            </a:extLst>
          </p:cNvPr>
          <p:cNvSpPr txBox="1"/>
          <p:nvPr/>
        </p:nvSpPr>
        <p:spPr>
          <a:xfrm>
            <a:off x="1271669" y="2196248"/>
            <a:ext cx="1082540" cy="369332"/>
          </a:xfrm>
          <a:prstGeom prst="rect">
            <a:avLst/>
          </a:prstGeom>
          <a:noFill/>
        </p:spPr>
        <p:txBody>
          <a:bodyPr wrap="none" rtlCol="0">
            <a:spAutoFit/>
          </a:bodyPr>
          <a:lstStyle/>
          <a:p>
            <a:r>
              <a:rPr lang="en-US" dirty="0">
                <a:solidFill>
                  <a:srgbClr val="FF0000"/>
                </a:solidFill>
              </a:rPr>
              <a:t>Spin freq.</a:t>
            </a:r>
          </a:p>
        </p:txBody>
      </p:sp>
      <p:pic>
        <p:nvPicPr>
          <p:cNvPr id="11" name="Picture 10">
            <a:extLst>
              <a:ext uri="{FF2B5EF4-FFF2-40B4-BE49-F238E27FC236}">
                <a16:creationId xmlns:a16="http://schemas.microsoft.com/office/drawing/2014/main" id="{18DF2014-B5EC-F645-87DB-BB02E391AB48}"/>
              </a:ext>
            </a:extLst>
          </p:cNvPr>
          <p:cNvPicPr>
            <a:picLocks noChangeAspect="1"/>
          </p:cNvPicPr>
          <p:nvPr/>
        </p:nvPicPr>
        <p:blipFill>
          <a:blip r:embed="rId4"/>
          <a:stretch>
            <a:fillRect/>
          </a:stretch>
        </p:blipFill>
        <p:spPr>
          <a:xfrm>
            <a:off x="6953157" y="1972947"/>
            <a:ext cx="4493130" cy="3873059"/>
          </a:xfrm>
          <a:prstGeom prst="rect">
            <a:avLst/>
          </a:prstGeom>
        </p:spPr>
      </p:pic>
      <p:pic>
        <p:nvPicPr>
          <p:cNvPr id="12" name="Picture 11">
            <a:extLst>
              <a:ext uri="{FF2B5EF4-FFF2-40B4-BE49-F238E27FC236}">
                <a16:creationId xmlns:a16="http://schemas.microsoft.com/office/drawing/2014/main" id="{8ACEA105-559B-474C-903F-ECE44EB2DB68}"/>
              </a:ext>
            </a:extLst>
          </p:cNvPr>
          <p:cNvPicPr>
            <a:picLocks noChangeAspect="1"/>
          </p:cNvPicPr>
          <p:nvPr/>
        </p:nvPicPr>
        <p:blipFill>
          <a:blip r:embed="rId5"/>
          <a:stretch>
            <a:fillRect/>
          </a:stretch>
        </p:blipFill>
        <p:spPr>
          <a:xfrm>
            <a:off x="7249686" y="5790584"/>
            <a:ext cx="4180778" cy="408787"/>
          </a:xfrm>
          <a:prstGeom prst="rect">
            <a:avLst/>
          </a:prstGeom>
        </p:spPr>
      </p:pic>
      <p:pic>
        <p:nvPicPr>
          <p:cNvPr id="13" name="Picture 12">
            <a:extLst>
              <a:ext uri="{FF2B5EF4-FFF2-40B4-BE49-F238E27FC236}">
                <a16:creationId xmlns:a16="http://schemas.microsoft.com/office/drawing/2014/main" id="{7D0BE299-20C9-BE4F-86F4-913B2A79C919}"/>
              </a:ext>
            </a:extLst>
          </p:cNvPr>
          <p:cNvPicPr>
            <a:picLocks noChangeAspect="1"/>
          </p:cNvPicPr>
          <p:nvPr/>
        </p:nvPicPr>
        <p:blipFill>
          <a:blip r:embed="rId6"/>
          <a:stretch>
            <a:fillRect/>
          </a:stretch>
        </p:blipFill>
        <p:spPr>
          <a:xfrm>
            <a:off x="6383293" y="3287020"/>
            <a:ext cx="508000" cy="927100"/>
          </a:xfrm>
          <a:prstGeom prst="rect">
            <a:avLst/>
          </a:prstGeom>
        </p:spPr>
      </p:pic>
      <p:sp>
        <p:nvSpPr>
          <p:cNvPr id="14" name="TextBox 13">
            <a:extLst>
              <a:ext uri="{FF2B5EF4-FFF2-40B4-BE49-F238E27FC236}">
                <a16:creationId xmlns:a16="http://schemas.microsoft.com/office/drawing/2014/main" id="{AD413AAA-C033-2748-BD7C-5FB0FFDDE875}"/>
              </a:ext>
            </a:extLst>
          </p:cNvPr>
          <p:cNvSpPr txBox="1"/>
          <p:nvPr/>
        </p:nvSpPr>
        <p:spPr>
          <a:xfrm>
            <a:off x="7048926" y="1082623"/>
            <a:ext cx="2597378" cy="369332"/>
          </a:xfrm>
          <a:prstGeom prst="rect">
            <a:avLst/>
          </a:prstGeom>
          <a:noFill/>
        </p:spPr>
        <p:txBody>
          <a:bodyPr wrap="none" rtlCol="0">
            <a:spAutoFit/>
          </a:bodyPr>
          <a:lstStyle/>
          <a:p>
            <a:r>
              <a:rPr lang="en-US" dirty="0"/>
              <a:t>E-mode signal on 50% sky</a:t>
            </a:r>
          </a:p>
        </p:txBody>
      </p:sp>
      <p:pic>
        <p:nvPicPr>
          <p:cNvPr id="15" name="Picture 14">
            <a:extLst>
              <a:ext uri="{FF2B5EF4-FFF2-40B4-BE49-F238E27FC236}">
                <a16:creationId xmlns:a16="http://schemas.microsoft.com/office/drawing/2014/main" id="{C6674CC4-F6A2-5847-B081-5E8A4A81D123}"/>
              </a:ext>
            </a:extLst>
          </p:cNvPr>
          <p:cNvPicPr>
            <a:picLocks noChangeAspect="1"/>
          </p:cNvPicPr>
          <p:nvPr/>
        </p:nvPicPr>
        <p:blipFill>
          <a:blip r:embed="rId7"/>
          <a:stretch>
            <a:fillRect/>
          </a:stretch>
        </p:blipFill>
        <p:spPr>
          <a:xfrm>
            <a:off x="9714120" y="4041836"/>
            <a:ext cx="1597305" cy="772323"/>
          </a:xfrm>
          <a:prstGeom prst="rect">
            <a:avLst/>
          </a:prstGeom>
        </p:spPr>
      </p:pic>
      <p:sp>
        <p:nvSpPr>
          <p:cNvPr id="16" name="TextBox 15">
            <a:extLst>
              <a:ext uri="{FF2B5EF4-FFF2-40B4-BE49-F238E27FC236}">
                <a16:creationId xmlns:a16="http://schemas.microsoft.com/office/drawing/2014/main" id="{127DC7C3-E591-694F-ABC6-B63E686C576F}"/>
              </a:ext>
            </a:extLst>
          </p:cNvPr>
          <p:cNvSpPr txBox="1"/>
          <p:nvPr/>
        </p:nvSpPr>
        <p:spPr>
          <a:xfrm>
            <a:off x="7966621" y="2240424"/>
            <a:ext cx="776175" cy="369332"/>
          </a:xfrm>
          <a:prstGeom prst="rect">
            <a:avLst/>
          </a:prstGeom>
          <a:noFill/>
        </p:spPr>
        <p:txBody>
          <a:bodyPr wrap="none" rtlCol="0">
            <a:spAutoFit/>
          </a:bodyPr>
          <a:lstStyle/>
          <a:p>
            <a:r>
              <a:rPr lang="en-US" b="1" dirty="0">
                <a:solidFill>
                  <a:srgbClr val="FF0000"/>
                </a:solidFill>
              </a:rPr>
              <a:t>Noise </a:t>
            </a:r>
          </a:p>
        </p:txBody>
      </p:sp>
      <p:cxnSp>
        <p:nvCxnSpPr>
          <p:cNvPr id="18" name="Straight Arrow Connector 17">
            <a:extLst>
              <a:ext uri="{FF2B5EF4-FFF2-40B4-BE49-F238E27FC236}">
                <a16:creationId xmlns:a16="http://schemas.microsoft.com/office/drawing/2014/main" id="{34BCEC87-F31E-3548-8AC4-2316FCF44C99}"/>
              </a:ext>
            </a:extLst>
          </p:cNvPr>
          <p:cNvCxnSpPr/>
          <p:nvPr/>
        </p:nvCxnSpPr>
        <p:spPr>
          <a:xfrm flipH="1">
            <a:off x="8274205" y="2553629"/>
            <a:ext cx="80504" cy="54641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781D04D-FAC8-9446-9E8B-E5243B1B641D}"/>
              </a:ext>
            </a:extLst>
          </p:cNvPr>
          <p:cNvCxnSpPr/>
          <p:nvPr/>
        </p:nvCxnSpPr>
        <p:spPr>
          <a:xfrm flipH="1">
            <a:off x="7326351" y="2245329"/>
            <a:ext cx="4027449" cy="1178095"/>
          </a:xfrm>
          <a:prstGeom prst="line">
            <a:avLst/>
          </a:prstGeom>
          <a:ln>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1FA4F169-242D-8E4F-A7C3-99AB69ABDACA}"/>
              </a:ext>
            </a:extLst>
          </p:cNvPr>
          <p:cNvSpPr txBox="1"/>
          <p:nvPr/>
        </p:nvSpPr>
        <p:spPr>
          <a:xfrm>
            <a:off x="3178098" y="3813192"/>
            <a:ext cx="1131143" cy="307777"/>
          </a:xfrm>
          <a:prstGeom prst="rect">
            <a:avLst/>
          </a:prstGeom>
          <a:noFill/>
        </p:spPr>
        <p:txBody>
          <a:bodyPr wrap="none" rtlCol="0">
            <a:spAutoFit/>
          </a:bodyPr>
          <a:lstStyle/>
          <a:p>
            <a:r>
              <a:rPr lang="en-US" sz="1400" b="1" dirty="0">
                <a:solidFill>
                  <a:schemeClr val="bg1"/>
                </a:solidFill>
              </a:rPr>
              <a:t>Auto spectra</a:t>
            </a:r>
          </a:p>
        </p:txBody>
      </p:sp>
      <p:sp>
        <p:nvSpPr>
          <p:cNvPr id="22" name="TextBox 21">
            <a:extLst>
              <a:ext uri="{FF2B5EF4-FFF2-40B4-BE49-F238E27FC236}">
                <a16:creationId xmlns:a16="http://schemas.microsoft.com/office/drawing/2014/main" id="{3C6A22C6-0423-4D4D-BA81-A774C153995C}"/>
              </a:ext>
            </a:extLst>
          </p:cNvPr>
          <p:cNvSpPr txBox="1"/>
          <p:nvPr/>
        </p:nvSpPr>
        <p:spPr>
          <a:xfrm>
            <a:off x="3085240" y="4887487"/>
            <a:ext cx="1816779" cy="307777"/>
          </a:xfrm>
          <a:prstGeom prst="rect">
            <a:avLst/>
          </a:prstGeom>
          <a:noFill/>
        </p:spPr>
        <p:txBody>
          <a:bodyPr wrap="none" rtlCol="0">
            <a:spAutoFit/>
          </a:bodyPr>
          <a:lstStyle/>
          <a:p>
            <a:r>
              <a:rPr lang="en-US" sz="1400" b="1" dirty="0">
                <a:solidFill>
                  <a:srgbClr val="0070C0"/>
                </a:solidFill>
              </a:rPr>
              <a:t>PSB-pair cross spectra</a:t>
            </a:r>
          </a:p>
        </p:txBody>
      </p:sp>
      <p:sp>
        <p:nvSpPr>
          <p:cNvPr id="23" name="TextBox 22">
            <a:extLst>
              <a:ext uri="{FF2B5EF4-FFF2-40B4-BE49-F238E27FC236}">
                <a16:creationId xmlns:a16="http://schemas.microsoft.com/office/drawing/2014/main" id="{1B0FCF35-36FA-B344-B34C-B208E47D5F30}"/>
              </a:ext>
            </a:extLst>
          </p:cNvPr>
          <p:cNvSpPr txBox="1"/>
          <p:nvPr/>
        </p:nvSpPr>
        <p:spPr>
          <a:xfrm>
            <a:off x="1802784" y="5533818"/>
            <a:ext cx="1534907" cy="307777"/>
          </a:xfrm>
          <a:prstGeom prst="rect">
            <a:avLst/>
          </a:prstGeom>
          <a:noFill/>
        </p:spPr>
        <p:txBody>
          <a:bodyPr wrap="none" rtlCol="0">
            <a:spAutoFit/>
          </a:bodyPr>
          <a:lstStyle/>
          <a:p>
            <a:r>
              <a:rPr lang="en-US" sz="1400" b="1" dirty="0">
                <a:solidFill>
                  <a:srgbClr val="FF0000"/>
                </a:solidFill>
              </a:rPr>
              <a:t>SWB cross spectra</a:t>
            </a:r>
          </a:p>
        </p:txBody>
      </p:sp>
      <p:sp>
        <p:nvSpPr>
          <p:cNvPr id="24" name="TextBox 23">
            <a:extLst>
              <a:ext uri="{FF2B5EF4-FFF2-40B4-BE49-F238E27FC236}">
                <a16:creationId xmlns:a16="http://schemas.microsoft.com/office/drawing/2014/main" id="{45D57991-3152-7C4B-9723-B4235CFAAF50}"/>
              </a:ext>
            </a:extLst>
          </p:cNvPr>
          <p:cNvSpPr txBox="1"/>
          <p:nvPr/>
        </p:nvSpPr>
        <p:spPr>
          <a:xfrm>
            <a:off x="995422" y="3540144"/>
            <a:ext cx="1701941" cy="738664"/>
          </a:xfrm>
          <a:prstGeom prst="rect">
            <a:avLst/>
          </a:prstGeom>
          <a:noFill/>
        </p:spPr>
        <p:txBody>
          <a:bodyPr wrap="none" rtlCol="0">
            <a:spAutoFit/>
          </a:bodyPr>
          <a:lstStyle/>
          <a:p>
            <a:r>
              <a:rPr lang="en-US" sz="1400" b="1" dirty="0">
                <a:solidFill>
                  <a:srgbClr val="00B050"/>
                </a:solidFill>
              </a:rPr>
              <a:t>Residual 1/f</a:t>
            </a:r>
          </a:p>
          <a:p>
            <a:r>
              <a:rPr lang="en-US" sz="1400" b="1" dirty="0">
                <a:solidFill>
                  <a:srgbClr val="00B050"/>
                </a:solidFill>
              </a:rPr>
              <a:t>uncorrelated</a:t>
            </a:r>
          </a:p>
          <a:p>
            <a:r>
              <a:rPr lang="en-US" sz="1400" b="1" dirty="0">
                <a:solidFill>
                  <a:srgbClr val="00B050"/>
                </a:solidFill>
              </a:rPr>
              <a:t>Detector to detector</a:t>
            </a:r>
          </a:p>
        </p:txBody>
      </p:sp>
      <p:sp>
        <p:nvSpPr>
          <p:cNvPr id="25" name="TextBox 24">
            <a:extLst>
              <a:ext uri="{FF2B5EF4-FFF2-40B4-BE49-F238E27FC236}">
                <a16:creationId xmlns:a16="http://schemas.microsoft.com/office/drawing/2014/main" id="{EF4A249D-86DB-C443-98A3-993A69D84F5A}"/>
              </a:ext>
            </a:extLst>
          </p:cNvPr>
          <p:cNvSpPr txBox="1"/>
          <p:nvPr/>
        </p:nvSpPr>
        <p:spPr>
          <a:xfrm>
            <a:off x="7048926" y="1350166"/>
            <a:ext cx="4482766" cy="646331"/>
          </a:xfrm>
          <a:prstGeom prst="rect">
            <a:avLst/>
          </a:prstGeom>
          <a:noFill/>
        </p:spPr>
        <p:txBody>
          <a:bodyPr wrap="none" rtlCol="0">
            <a:spAutoFit/>
          </a:bodyPr>
          <a:lstStyle/>
          <a:p>
            <a:r>
              <a:rPr lang="en-US" dirty="0"/>
              <a:t>After decorrelation of low-frequency drift and</a:t>
            </a:r>
          </a:p>
          <a:p>
            <a:r>
              <a:rPr lang="en-US" dirty="0"/>
              <a:t>Use of </a:t>
            </a:r>
            <a:r>
              <a:rPr lang="en-US" dirty="0" err="1"/>
              <a:t>destriping</a:t>
            </a:r>
            <a:r>
              <a:rPr lang="en-US" dirty="0"/>
              <a:t> map-maker</a:t>
            </a:r>
          </a:p>
        </p:txBody>
      </p:sp>
      <p:sp>
        <p:nvSpPr>
          <p:cNvPr id="26" name="TextBox 25">
            <a:extLst>
              <a:ext uri="{FF2B5EF4-FFF2-40B4-BE49-F238E27FC236}">
                <a16:creationId xmlns:a16="http://schemas.microsoft.com/office/drawing/2014/main" id="{ECC1BBC4-14DA-1742-AD68-E4EA67DE0093}"/>
              </a:ext>
            </a:extLst>
          </p:cNvPr>
          <p:cNvSpPr txBox="1"/>
          <p:nvPr/>
        </p:nvSpPr>
        <p:spPr>
          <a:xfrm>
            <a:off x="4522694" y="3565904"/>
            <a:ext cx="1096775" cy="369332"/>
          </a:xfrm>
          <a:prstGeom prst="rect">
            <a:avLst/>
          </a:prstGeom>
          <a:noFill/>
        </p:spPr>
        <p:txBody>
          <a:bodyPr wrap="none" rtlCol="0">
            <a:spAutoFit/>
          </a:bodyPr>
          <a:lstStyle/>
          <a:p>
            <a:r>
              <a:rPr lang="en-US" dirty="0">
                <a:solidFill>
                  <a:schemeClr val="bg1"/>
                </a:solidFill>
              </a:rPr>
              <a:t>“4K lines”</a:t>
            </a:r>
          </a:p>
        </p:txBody>
      </p:sp>
    </p:spTree>
    <p:extLst>
      <p:ext uri="{BB962C8B-B14F-4D97-AF65-F5344CB8AC3E}">
        <p14:creationId xmlns:p14="http://schemas.microsoft.com/office/powerpoint/2010/main" val="2179272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par>
                                <p:cTn id="8" presetID="9"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par>
                                <p:cTn id="11" presetID="9"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dissolve">
                                      <p:cBhvr>
                                        <p:cTn id="13" dur="500"/>
                                        <p:tgtEl>
                                          <p:spTgt spid="13"/>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dissolve">
                                      <p:cBhvr>
                                        <p:cTn id="16" dur="500"/>
                                        <p:tgtEl>
                                          <p:spTgt spid="14"/>
                                        </p:tgtEl>
                                      </p:cBhvr>
                                    </p:animEffect>
                                  </p:childTnLst>
                                </p:cTn>
                              </p:par>
                              <p:par>
                                <p:cTn id="17" presetID="9"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dissolve">
                                      <p:cBhvr>
                                        <p:cTn id="19" dur="500"/>
                                        <p:tgtEl>
                                          <p:spTgt spid="15"/>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dissolve">
                                      <p:cBhvr>
                                        <p:cTn id="22" dur="500"/>
                                        <p:tgtEl>
                                          <p:spTgt spid="16"/>
                                        </p:tgtEl>
                                      </p:cBhvr>
                                    </p:animEffect>
                                  </p:childTnLst>
                                </p:cTn>
                              </p:par>
                              <p:par>
                                <p:cTn id="23" presetID="9" presetClass="entr" presetSubtype="0"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dissolve">
                                      <p:cBhvr>
                                        <p:cTn id="25" dur="500"/>
                                        <p:tgtEl>
                                          <p:spTgt spid="18"/>
                                        </p:tgtEl>
                                      </p:cBhvr>
                                    </p:animEffect>
                                  </p:childTnLst>
                                </p:cTn>
                              </p:par>
                              <p:par>
                                <p:cTn id="26" presetID="9" presetClass="entr" presetSubtype="0" fill="hold"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dissolve">
                                      <p:cBhvr>
                                        <p:cTn id="28" dur="500"/>
                                        <p:tgtEl>
                                          <p:spTgt spid="20"/>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dissolve">
                                      <p:cBhvr>
                                        <p:cTn id="3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P spid="2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0C4A26-7528-9D40-BAA1-DA5B6824EA30}"/>
              </a:ext>
            </a:extLst>
          </p:cNvPr>
          <p:cNvSpPr>
            <a:spLocks noGrp="1"/>
          </p:cNvSpPr>
          <p:nvPr>
            <p:ph type="title"/>
          </p:nvPr>
        </p:nvSpPr>
        <p:spPr>
          <a:xfrm>
            <a:off x="838200" y="365125"/>
            <a:ext cx="10515600" cy="1325563"/>
          </a:xfrm>
        </p:spPr>
        <p:txBody>
          <a:bodyPr/>
          <a:lstStyle/>
          <a:p>
            <a:r>
              <a:rPr lang="en-US" dirty="0"/>
              <a:t>CORE simulations</a:t>
            </a:r>
          </a:p>
        </p:txBody>
      </p:sp>
      <p:pic>
        <p:nvPicPr>
          <p:cNvPr id="7" name="Picture 6">
            <a:extLst>
              <a:ext uri="{FF2B5EF4-FFF2-40B4-BE49-F238E27FC236}">
                <a16:creationId xmlns:a16="http://schemas.microsoft.com/office/drawing/2014/main" id="{AFE9965A-FCD9-EA46-ABAA-A6C7D019C1D6}"/>
              </a:ext>
            </a:extLst>
          </p:cNvPr>
          <p:cNvPicPr>
            <a:picLocks noChangeAspect="1"/>
          </p:cNvPicPr>
          <p:nvPr/>
        </p:nvPicPr>
        <p:blipFill>
          <a:blip r:embed="rId2"/>
          <a:stretch>
            <a:fillRect/>
          </a:stretch>
        </p:blipFill>
        <p:spPr>
          <a:xfrm>
            <a:off x="420752" y="1639254"/>
            <a:ext cx="5525117" cy="4355723"/>
          </a:xfrm>
          <a:prstGeom prst="rect">
            <a:avLst/>
          </a:prstGeom>
        </p:spPr>
      </p:pic>
      <p:sp>
        <p:nvSpPr>
          <p:cNvPr id="11" name="Rectangle 10">
            <a:extLst>
              <a:ext uri="{FF2B5EF4-FFF2-40B4-BE49-F238E27FC236}">
                <a16:creationId xmlns:a16="http://schemas.microsoft.com/office/drawing/2014/main" id="{15E5DA00-4CBC-5042-AD4D-E052F14BCDB7}"/>
              </a:ext>
            </a:extLst>
          </p:cNvPr>
          <p:cNvSpPr/>
          <p:nvPr/>
        </p:nvSpPr>
        <p:spPr>
          <a:xfrm>
            <a:off x="790074" y="6076982"/>
            <a:ext cx="4876015" cy="646331"/>
          </a:xfrm>
          <a:prstGeom prst="rect">
            <a:avLst/>
          </a:prstGeom>
        </p:spPr>
        <p:txBody>
          <a:bodyPr wrap="none">
            <a:spAutoFit/>
          </a:bodyPr>
          <a:lstStyle/>
          <a:p>
            <a:r>
              <a:rPr lang="en-US" dirty="0"/>
              <a:t>50 </a:t>
            </a:r>
            <a:r>
              <a:rPr lang="en-US" dirty="0" err="1"/>
              <a:t>mHz</a:t>
            </a:r>
            <a:r>
              <a:rPr lang="en-US" dirty="0"/>
              <a:t> knee </a:t>
            </a:r>
            <a:r>
              <a:rPr lang="en-US" dirty="0" err="1"/>
              <a:t>freq</a:t>
            </a:r>
            <a:br>
              <a:rPr lang="en-US" dirty="0"/>
            </a:br>
            <a:r>
              <a:rPr lang="en-US" dirty="0"/>
              <a:t>Fig. 10 of </a:t>
            </a:r>
            <a:r>
              <a:rPr lang="en-US" dirty="0" err="1"/>
              <a:t>Natoli</a:t>
            </a:r>
            <a:r>
              <a:rPr lang="en-US" dirty="0"/>
              <a:t> et al. (2017) </a:t>
            </a:r>
            <a:r>
              <a:rPr lang="en-US" dirty="0" err="1"/>
              <a:t>astro-ph</a:t>
            </a:r>
            <a:r>
              <a:rPr lang="en-US" dirty="0"/>
              <a:t>/1707.04224</a:t>
            </a:r>
          </a:p>
        </p:txBody>
      </p:sp>
      <p:cxnSp>
        <p:nvCxnSpPr>
          <p:cNvPr id="6" name="Straight Connector 5">
            <a:extLst>
              <a:ext uri="{FF2B5EF4-FFF2-40B4-BE49-F238E27FC236}">
                <a16:creationId xmlns:a16="http://schemas.microsoft.com/office/drawing/2014/main" id="{BD16B0D4-9F7E-E94A-9D63-B9B55E8C5BED}"/>
              </a:ext>
            </a:extLst>
          </p:cNvPr>
          <p:cNvCxnSpPr>
            <a:cxnSpLocks/>
          </p:cNvCxnSpPr>
          <p:nvPr/>
        </p:nvCxnSpPr>
        <p:spPr>
          <a:xfrm flipH="1">
            <a:off x="1024914" y="2743200"/>
            <a:ext cx="3217902" cy="1185526"/>
          </a:xfrm>
          <a:prstGeom prst="line">
            <a:avLst/>
          </a:prstGeom>
          <a:ln>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C184DB4-3A4E-3240-9DBD-6B7C327A1C57}"/>
              </a:ext>
            </a:extLst>
          </p:cNvPr>
          <p:cNvSpPr txBox="1"/>
          <p:nvPr/>
        </p:nvSpPr>
        <p:spPr>
          <a:xfrm>
            <a:off x="3455250" y="2780151"/>
            <a:ext cx="1391728" cy="369332"/>
          </a:xfrm>
          <a:prstGeom prst="rect">
            <a:avLst/>
          </a:prstGeom>
          <a:noFill/>
        </p:spPr>
        <p:txBody>
          <a:bodyPr wrap="none" rtlCol="0">
            <a:spAutoFit/>
          </a:bodyPr>
          <a:lstStyle/>
          <a:p>
            <a:r>
              <a:rPr lang="en-US" b="1" dirty="0">
                <a:solidFill>
                  <a:srgbClr val="FF0000"/>
                </a:solidFill>
              </a:rPr>
              <a:t>HFI 143 GHz </a:t>
            </a:r>
          </a:p>
        </p:txBody>
      </p:sp>
      <p:pic>
        <p:nvPicPr>
          <p:cNvPr id="18" name="Picture 17">
            <a:extLst>
              <a:ext uri="{FF2B5EF4-FFF2-40B4-BE49-F238E27FC236}">
                <a16:creationId xmlns:a16="http://schemas.microsoft.com/office/drawing/2014/main" id="{B91D74DE-227A-5349-971B-1E4C92628CA3}"/>
              </a:ext>
            </a:extLst>
          </p:cNvPr>
          <p:cNvPicPr>
            <a:picLocks noChangeAspect="1"/>
          </p:cNvPicPr>
          <p:nvPr/>
        </p:nvPicPr>
        <p:blipFill>
          <a:blip r:embed="rId3"/>
          <a:stretch>
            <a:fillRect/>
          </a:stretch>
        </p:blipFill>
        <p:spPr>
          <a:xfrm>
            <a:off x="6673152" y="1965266"/>
            <a:ext cx="4961745" cy="1555867"/>
          </a:xfrm>
          <a:prstGeom prst="rect">
            <a:avLst/>
          </a:prstGeom>
        </p:spPr>
      </p:pic>
      <p:sp>
        <p:nvSpPr>
          <p:cNvPr id="19" name="TextBox 18">
            <a:extLst>
              <a:ext uri="{FF2B5EF4-FFF2-40B4-BE49-F238E27FC236}">
                <a16:creationId xmlns:a16="http://schemas.microsoft.com/office/drawing/2014/main" id="{9F16ADCE-FAFB-E748-90FD-6DFC9BDD4004}"/>
              </a:ext>
            </a:extLst>
          </p:cNvPr>
          <p:cNvSpPr txBox="1"/>
          <p:nvPr/>
        </p:nvSpPr>
        <p:spPr>
          <a:xfrm>
            <a:off x="838200" y="1269922"/>
            <a:ext cx="1037463" cy="369332"/>
          </a:xfrm>
          <a:prstGeom prst="rect">
            <a:avLst/>
          </a:prstGeom>
          <a:noFill/>
        </p:spPr>
        <p:txBody>
          <a:bodyPr wrap="none" rtlCol="0">
            <a:spAutoFit/>
          </a:bodyPr>
          <a:lstStyle/>
          <a:p>
            <a:r>
              <a:rPr lang="en-US" b="1" dirty="0"/>
              <a:t>1/f noise</a:t>
            </a:r>
          </a:p>
        </p:txBody>
      </p:sp>
      <p:sp>
        <p:nvSpPr>
          <p:cNvPr id="20" name="TextBox 19">
            <a:extLst>
              <a:ext uri="{FF2B5EF4-FFF2-40B4-BE49-F238E27FC236}">
                <a16:creationId xmlns:a16="http://schemas.microsoft.com/office/drawing/2014/main" id="{9DB0AB4A-0254-554C-9165-731E26F34C40}"/>
              </a:ext>
            </a:extLst>
          </p:cNvPr>
          <p:cNvSpPr txBox="1"/>
          <p:nvPr/>
        </p:nvSpPr>
        <p:spPr>
          <a:xfrm>
            <a:off x="8277566" y="999367"/>
            <a:ext cx="2330382" cy="369332"/>
          </a:xfrm>
          <a:prstGeom prst="rect">
            <a:avLst/>
          </a:prstGeom>
          <a:noFill/>
        </p:spPr>
        <p:txBody>
          <a:bodyPr wrap="none" rtlCol="0">
            <a:spAutoFit/>
          </a:bodyPr>
          <a:lstStyle/>
          <a:p>
            <a:r>
              <a:rPr lang="en-US" b="1" dirty="0"/>
              <a:t>Cross-Correlated noise</a:t>
            </a:r>
          </a:p>
        </p:txBody>
      </p:sp>
      <p:sp>
        <p:nvSpPr>
          <p:cNvPr id="21" name="TextBox 20">
            <a:extLst>
              <a:ext uri="{FF2B5EF4-FFF2-40B4-BE49-F238E27FC236}">
                <a16:creationId xmlns:a16="http://schemas.microsoft.com/office/drawing/2014/main" id="{24FBD07F-F00D-9546-BFED-C60DC0489497}"/>
              </a:ext>
            </a:extLst>
          </p:cNvPr>
          <p:cNvSpPr txBox="1"/>
          <p:nvPr/>
        </p:nvSpPr>
        <p:spPr>
          <a:xfrm>
            <a:off x="6363317" y="1356610"/>
            <a:ext cx="5596660" cy="646331"/>
          </a:xfrm>
          <a:prstGeom prst="rect">
            <a:avLst/>
          </a:prstGeom>
          <a:noFill/>
        </p:spPr>
        <p:txBody>
          <a:bodyPr wrap="none" rtlCol="0">
            <a:spAutoFit/>
          </a:bodyPr>
          <a:lstStyle/>
          <a:p>
            <a:r>
              <a:rPr lang="en-US" b="1" dirty="0"/>
              <a:t>Residuals due to not taking into account cross-correlated</a:t>
            </a:r>
            <a:br>
              <a:rPr lang="en-US" b="1" dirty="0"/>
            </a:br>
            <a:r>
              <a:rPr lang="en-US" b="1" dirty="0"/>
              <a:t>noise</a:t>
            </a:r>
          </a:p>
        </p:txBody>
      </p:sp>
      <p:pic>
        <p:nvPicPr>
          <p:cNvPr id="22" name="Picture 21">
            <a:extLst>
              <a:ext uri="{FF2B5EF4-FFF2-40B4-BE49-F238E27FC236}">
                <a16:creationId xmlns:a16="http://schemas.microsoft.com/office/drawing/2014/main" id="{8A339A36-F17B-8D4D-8EBD-E0FEE2AE5E82}"/>
              </a:ext>
            </a:extLst>
          </p:cNvPr>
          <p:cNvPicPr>
            <a:picLocks noChangeAspect="1"/>
          </p:cNvPicPr>
          <p:nvPr/>
        </p:nvPicPr>
        <p:blipFill>
          <a:blip r:embed="rId4"/>
          <a:stretch>
            <a:fillRect/>
          </a:stretch>
        </p:blipFill>
        <p:spPr>
          <a:xfrm>
            <a:off x="8772290" y="3551284"/>
            <a:ext cx="2385676" cy="3188333"/>
          </a:xfrm>
          <a:prstGeom prst="rect">
            <a:avLst/>
          </a:prstGeom>
        </p:spPr>
      </p:pic>
      <p:sp>
        <p:nvSpPr>
          <p:cNvPr id="23" name="TextBox 22">
            <a:extLst>
              <a:ext uri="{FF2B5EF4-FFF2-40B4-BE49-F238E27FC236}">
                <a16:creationId xmlns:a16="http://schemas.microsoft.com/office/drawing/2014/main" id="{2191B073-96BE-5340-91C2-99351ECFEE1C}"/>
              </a:ext>
            </a:extLst>
          </p:cNvPr>
          <p:cNvSpPr txBox="1"/>
          <p:nvPr/>
        </p:nvSpPr>
        <p:spPr>
          <a:xfrm>
            <a:off x="6508240" y="3795711"/>
            <a:ext cx="2264050" cy="1200329"/>
          </a:xfrm>
          <a:prstGeom prst="rect">
            <a:avLst/>
          </a:prstGeom>
          <a:noFill/>
        </p:spPr>
        <p:txBody>
          <a:bodyPr wrap="square" rtlCol="0">
            <a:spAutoFit/>
          </a:bodyPr>
          <a:lstStyle/>
          <a:p>
            <a:r>
              <a:rPr lang="en-US" b="1" dirty="0"/>
              <a:t>Slight change in noise power when accounting for cross-correlated noise</a:t>
            </a:r>
          </a:p>
        </p:txBody>
      </p:sp>
    </p:spTree>
    <p:extLst>
      <p:ext uri="{BB962C8B-B14F-4D97-AF65-F5344CB8AC3E}">
        <p14:creationId xmlns:p14="http://schemas.microsoft.com/office/powerpoint/2010/main" val="1359242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dissolve">
                                      <p:cBhvr>
                                        <p:cTn id="7" dur="500"/>
                                        <p:tgtEl>
                                          <p:spTgt spid="1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dissolve">
                                      <p:cBhvr>
                                        <p:cTn id="10" dur="500"/>
                                        <p:tgtEl>
                                          <p:spTgt spid="20"/>
                                        </p:tgtEl>
                                      </p:cBhvr>
                                    </p:animEffect>
                                  </p:childTnLst>
                                </p:cTn>
                              </p:par>
                              <p:par>
                                <p:cTn id="11" presetID="9" presetClass="entr" presetSubtype="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dissolve">
                                      <p:cBhvr>
                                        <p:cTn id="13" dur="500"/>
                                        <p:tgtEl>
                                          <p:spTgt spid="22"/>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dissolve">
                                      <p:cBhvr>
                                        <p:cTn id="16" dur="500"/>
                                        <p:tgtEl>
                                          <p:spTgt spid="23"/>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dissolve">
                                      <p:cBhvr>
                                        <p:cTn id="1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35140-02F2-4A41-95C5-8D83FC555DF2}"/>
              </a:ext>
            </a:extLst>
          </p:cNvPr>
          <p:cNvSpPr>
            <a:spLocks noGrp="1"/>
          </p:cNvSpPr>
          <p:nvPr>
            <p:ph type="title"/>
          </p:nvPr>
        </p:nvSpPr>
        <p:spPr/>
        <p:txBody>
          <a:bodyPr/>
          <a:lstStyle/>
          <a:p>
            <a:r>
              <a:rPr lang="en-US" dirty="0"/>
              <a:t>Plans going forward</a:t>
            </a:r>
          </a:p>
        </p:txBody>
      </p:sp>
      <p:sp>
        <p:nvSpPr>
          <p:cNvPr id="3" name="Content Placeholder 2">
            <a:extLst>
              <a:ext uri="{FF2B5EF4-FFF2-40B4-BE49-F238E27FC236}">
                <a16:creationId xmlns:a16="http://schemas.microsoft.com/office/drawing/2014/main" id="{FAA46ABC-08A1-CC41-8DF7-151E5769EFB6}"/>
              </a:ext>
            </a:extLst>
          </p:cNvPr>
          <p:cNvSpPr>
            <a:spLocks noGrp="1"/>
          </p:cNvSpPr>
          <p:nvPr>
            <p:ph idx="1"/>
          </p:nvPr>
        </p:nvSpPr>
        <p:spPr/>
        <p:txBody>
          <a:bodyPr>
            <a:normAutofit/>
          </a:bodyPr>
          <a:lstStyle/>
          <a:p>
            <a:pPr marL="0" indent="0">
              <a:buNone/>
            </a:pPr>
            <a:endParaRPr lang="en-US" dirty="0"/>
          </a:p>
          <a:p>
            <a:r>
              <a:rPr lang="en-US" dirty="0"/>
              <a:t>today May 3 Systematics WG meeting after workshop ends</a:t>
            </a:r>
          </a:p>
          <a:p>
            <a:r>
              <a:rPr lang="en-US" dirty="0"/>
              <a:t>Most simulation work wrapped up this summer</a:t>
            </a:r>
          </a:p>
          <a:p>
            <a:r>
              <a:rPr lang="en-US" dirty="0"/>
              <a:t>September 2018 (?) Draft systematics document</a:t>
            </a:r>
          </a:p>
          <a:p>
            <a:r>
              <a:rPr lang="en-US" dirty="0"/>
              <a:t>December 2018 PICO report due</a:t>
            </a:r>
          </a:p>
          <a:p>
            <a:pPr lvl="1"/>
            <a:r>
              <a:rPr lang="en-US" dirty="0"/>
              <a:t>3 pages specifically on systematics in report</a:t>
            </a:r>
            <a:br>
              <a:rPr lang="en-US" dirty="0"/>
            </a:br>
            <a:endParaRPr lang="en-US" dirty="0"/>
          </a:p>
          <a:p>
            <a:r>
              <a:rPr lang="en-US" dirty="0"/>
              <a:t>March 2019 short whitepaper on systematics control for an imaging CMB space mission</a:t>
            </a:r>
          </a:p>
        </p:txBody>
      </p:sp>
    </p:spTree>
    <p:extLst>
      <p:ext uri="{BB962C8B-B14F-4D97-AF65-F5344CB8AC3E}">
        <p14:creationId xmlns:p14="http://schemas.microsoft.com/office/powerpoint/2010/main" val="13902177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A5BE2-1EF4-1A46-9F1F-9DF7D25027BB}"/>
              </a:ext>
            </a:extLst>
          </p:cNvPr>
          <p:cNvSpPr>
            <a:spLocks noGrp="1"/>
          </p:cNvSpPr>
          <p:nvPr>
            <p:ph type="title"/>
          </p:nvPr>
        </p:nvSpPr>
        <p:spPr/>
        <p:txBody>
          <a:bodyPr/>
          <a:lstStyle/>
          <a:p>
            <a:r>
              <a:rPr lang="en-US" dirty="0"/>
              <a:t>What are the key points to make in the report about systematics?</a:t>
            </a:r>
          </a:p>
        </p:txBody>
      </p:sp>
      <p:sp>
        <p:nvSpPr>
          <p:cNvPr id="3" name="Content Placeholder 2">
            <a:extLst>
              <a:ext uri="{FF2B5EF4-FFF2-40B4-BE49-F238E27FC236}">
                <a16:creationId xmlns:a16="http://schemas.microsoft.com/office/drawing/2014/main" id="{2751F7FD-49D3-8B4E-B788-BA6A151394F3}"/>
              </a:ext>
            </a:extLst>
          </p:cNvPr>
          <p:cNvSpPr>
            <a:spLocks noGrp="1"/>
          </p:cNvSpPr>
          <p:nvPr>
            <p:ph idx="1"/>
          </p:nvPr>
        </p:nvSpPr>
        <p:spPr/>
        <p:txBody>
          <a:bodyPr>
            <a:normAutofit lnSpcReduction="10000"/>
          </a:bodyPr>
          <a:lstStyle/>
          <a:p>
            <a:pPr marL="0" indent="0">
              <a:buNone/>
            </a:pPr>
            <a:endParaRPr lang="en-US" dirty="0"/>
          </a:p>
          <a:p>
            <a:r>
              <a:rPr lang="en-US" dirty="0"/>
              <a:t>Emphasize the benefits of a space observatory at L2</a:t>
            </a:r>
          </a:p>
          <a:p>
            <a:r>
              <a:rPr lang="en-US" dirty="0"/>
              <a:t>A condensed version of the systematics table with estimates of </a:t>
            </a:r>
            <a:br>
              <a:rPr lang="en-US" dirty="0"/>
            </a:br>
            <a:r>
              <a:rPr lang="en-US" dirty="0"/>
              <a:t>+ present the results from the calculations we are able to do</a:t>
            </a:r>
          </a:p>
          <a:p>
            <a:r>
              <a:rPr lang="en-US" dirty="0"/>
              <a:t>Some points about the next steps towards PICO</a:t>
            </a:r>
          </a:p>
          <a:p>
            <a:pPr lvl="1"/>
            <a:r>
              <a:rPr lang="en-US" dirty="0"/>
              <a:t>In order to  help set requirements on systems, subsystems and components and need further software infrastructure development for simulating mission data and performing systematics mitigation (leverage existing that has been coming together for Planck, </a:t>
            </a:r>
            <a:r>
              <a:rPr lang="en-US" dirty="0" err="1"/>
              <a:t>LiteBird</a:t>
            </a:r>
            <a:r>
              <a:rPr lang="en-US" dirty="0"/>
              <a:t>, S4, etc.)</a:t>
            </a:r>
          </a:p>
          <a:p>
            <a:pPr lvl="1"/>
            <a:r>
              <a:rPr lang="en-US" dirty="0"/>
              <a:t>Optical model to study beam, sidelobes</a:t>
            </a:r>
          </a:p>
          <a:p>
            <a:pPr lvl="1"/>
            <a:endParaRPr lang="en-US" dirty="0"/>
          </a:p>
        </p:txBody>
      </p:sp>
    </p:spTree>
    <p:extLst>
      <p:ext uri="{BB962C8B-B14F-4D97-AF65-F5344CB8AC3E}">
        <p14:creationId xmlns:p14="http://schemas.microsoft.com/office/powerpoint/2010/main" val="29178222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5D6A0-E50D-354E-91B1-7A7603D5EC1A}"/>
              </a:ext>
            </a:extLst>
          </p:cNvPr>
          <p:cNvSpPr>
            <a:spLocks noGrp="1"/>
          </p:cNvSpPr>
          <p:nvPr>
            <p:ph type="title"/>
          </p:nvPr>
        </p:nvSpPr>
        <p:spPr/>
        <p:txBody>
          <a:bodyPr/>
          <a:lstStyle/>
          <a:p>
            <a:r>
              <a:rPr lang="en-US" dirty="0"/>
              <a:t>Proposed Agenda for Face-to-face</a:t>
            </a:r>
          </a:p>
        </p:txBody>
      </p:sp>
      <p:sp>
        <p:nvSpPr>
          <p:cNvPr id="3" name="Content Placeholder 2">
            <a:extLst>
              <a:ext uri="{FF2B5EF4-FFF2-40B4-BE49-F238E27FC236}">
                <a16:creationId xmlns:a16="http://schemas.microsoft.com/office/drawing/2014/main" id="{9B52EF41-9CFB-234A-8C4A-D475AE47C35A}"/>
              </a:ext>
            </a:extLst>
          </p:cNvPr>
          <p:cNvSpPr>
            <a:spLocks noGrp="1"/>
          </p:cNvSpPr>
          <p:nvPr>
            <p:ph idx="1"/>
          </p:nvPr>
        </p:nvSpPr>
        <p:spPr/>
        <p:txBody>
          <a:bodyPr/>
          <a:lstStyle/>
          <a:p>
            <a:endParaRPr lang="en-US" dirty="0"/>
          </a:p>
          <a:p>
            <a:r>
              <a:rPr lang="en-US" dirty="0"/>
              <a:t>Review feedback from the workshop</a:t>
            </a:r>
          </a:p>
          <a:p>
            <a:r>
              <a:rPr lang="en-US" dirty="0"/>
              <a:t>Any additional updates on ongoing work</a:t>
            </a:r>
          </a:p>
          <a:p>
            <a:r>
              <a:rPr lang="en-US" dirty="0"/>
              <a:t>Review the systematics document outline</a:t>
            </a:r>
          </a:p>
          <a:p>
            <a:r>
              <a:rPr lang="en-US" dirty="0"/>
              <a:t>What key points should we make in the PICO report? </a:t>
            </a:r>
          </a:p>
          <a:p>
            <a:r>
              <a:rPr lang="en-US" dirty="0"/>
              <a:t>Near-term plan</a:t>
            </a:r>
          </a:p>
        </p:txBody>
      </p:sp>
    </p:spTree>
    <p:extLst>
      <p:ext uri="{BB962C8B-B14F-4D97-AF65-F5344CB8AC3E}">
        <p14:creationId xmlns:p14="http://schemas.microsoft.com/office/powerpoint/2010/main" val="37332352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9251A-E043-8E4A-8ADE-B4CD8A0F0F31}"/>
              </a:ext>
            </a:extLst>
          </p:cNvPr>
          <p:cNvSpPr>
            <a:spLocks noGrp="1"/>
          </p:cNvSpPr>
          <p:nvPr>
            <p:ph type="title"/>
          </p:nvPr>
        </p:nvSpPr>
        <p:spPr/>
        <p:txBody>
          <a:bodyPr/>
          <a:lstStyle/>
          <a:p>
            <a:r>
              <a:rPr lang="en-US" dirty="0"/>
              <a:t>Workshop Deliverables</a:t>
            </a:r>
          </a:p>
        </p:txBody>
      </p:sp>
      <p:sp>
        <p:nvSpPr>
          <p:cNvPr id="3" name="Content Placeholder 2">
            <a:extLst>
              <a:ext uri="{FF2B5EF4-FFF2-40B4-BE49-F238E27FC236}">
                <a16:creationId xmlns:a16="http://schemas.microsoft.com/office/drawing/2014/main" id="{A70B0E3B-95FF-4142-81D8-1DDF0CEED760}"/>
              </a:ext>
            </a:extLst>
          </p:cNvPr>
          <p:cNvSpPr>
            <a:spLocks noGrp="1"/>
          </p:cNvSpPr>
          <p:nvPr>
            <p:ph idx="1"/>
          </p:nvPr>
        </p:nvSpPr>
        <p:spPr>
          <a:xfrm>
            <a:off x="838200" y="1825625"/>
            <a:ext cx="10515600" cy="4351338"/>
          </a:xfrm>
        </p:spPr>
        <p:txBody>
          <a:bodyPr>
            <a:normAutofit fontScale="92500"/>
          </a:bodyPr>
          <a:lstStyle/>
          <a:p>
            <a:r>
              <a:rPr lang="en-US" dirty="0"/>
              <a:t>How far do we want, and is it realistic, to push systematic control? Need to have a plan for each of the systematic effects we are analyzing as to how it moves forward, and what is the end goal.</a:t>
            </a:r>
          </a:p>
          <a:p>
            <a:r>
              <a:rPr lang="en-US" dirty="0"/>
              <a:t>The talks need to explain where we are with each of the effects, what has been done, and what is the plan ahead.</a:t>
            </a:r>
          </a:p>
          <a:p>
            <a:r>
              <a:rPr lang="en-US" dirty="0"/>
              <a:t>Each of the analyses will include simplifications. Need to be clear about the simplifications, highlight what additional complexity is still feasible, and what we learn with what we have so far.</a:t>
            </a:r>
          </a:p>
          <a:p>
            <a:r>
              <a:rPr lang="en-US" dirty="0"/>
              <a:t>The effect of 1/f and correlated noise - what do we know from Planck/CORE? Do we need end-to-end simulations?</a:t>
            </a:r>
          </a:p>
        </p:txBody>
      </p:sp>
      <p:sp>
        <p:nvSpPr>
          <p:cNvPr id="6" name="Right Arrow 5">
            <a:extLst>
              <a:ext uri="{FF2B5EF4-FFF2-40B4-BE49-F238E27FC236}">
                <a16:creationId xmlns:a16="http://schemas.microsoft.com/office/drawing/2014/main" id="{98978465-E854-0043-8E49-3ECA5726C24E}"/>
              </a:ext>
            </a:extLst>
          </p:cNvPr>
          <p:cNvSpPr/>
          <p:nvPr/>
        </p:nvSpPr>
        <p:spPr>
          <a:xfrm>
            <a:off x="178420" y="2196790"/>
            <a:ext cx="659780" cy="46835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a:extLst>
              <a:ext uri="{FF2B5EF4-FFF2-40B4-BE49-F238E27FC236}">
                <a16:creationId xmlns:a16="http://schemas.microsoft.com/office/drawing/2014/main" id="{DBCA53EC-7716-5B4C-AF84-13BEF0961E7D}"/>
              </a:ext>
            </a:extLst>
          </p:cNvPr>
          <p:cNvSpPr/>
          <p:nvPr/>
        </p:nvSpPr>
        <p:spPr>
          <a:xfrm>
            <a:off x="178420" y="5170449"/>
            <a:ext cx="659780" cy="46835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67862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dissolv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C7E19-6E20-B942-A56F-2A7D5FE9769A}"/>
              </a:ext>
            </a:extLst>
          </p:cNvPr>
          <p:cNvSpPr>
            <a:spLocks noGrp="1"/>
          </p:cNvSpPr>
          <p:nvPr>
            <p:ph type="title"/>
          </p:nvPr>
        </p:nvSpPr>
        <p:spPr>
          <a:xfrm>
            <a:off x="838200" y="0"/>
            <a:ext cx="10515600" cy="1325563"/>
          </a:xfrm>
        </p:spPr>
        <p:txBody>
          <a:bodyPr/>
          <a:lstStyle/>
          <a:p>
            <a:r>
              <a:rPr lang="en-US" dirty="0"/>
              <a:t>PICO systematics WG approach</a:t>
            </a:r>
          </a:p>
        </p:txBody>
      </p:sp>
      <p:sp>
        <p:nvSpPr>
          <p:cNvPr id="3" name="Content Placeholder 2">
            <a:extLst>
              <a:ext uri="{FF2B5EF4-FFF2-40B4-BE49-F238E27FC236}">
                <a16:creationId xmlns:a16="http://schemas.microsoft.com/office/drawing/2014/main" id="{A8087C36-F66A-8944-BE89-F74094BD3278}"/>
              </a:ext>
            </a:extLst>
          </p:cNvPr>
          <p:cNvSpPr>
            <a:spLocks noGrp="1"/>
          </p:cNvSpPr>
          <p:nvPr>
            <p:ph idx="1"/>
          </p:nvPr>
        </p:nvSpPr>
        <p:spPr>
          <a:xfrm>
            <a:off x="419100" y="662781"/>
            <a:ext cx="11353800" cy="6386512"/>
          </a:xfrm>
        </p:spPr>
        <p:txBody>
          <a:bodyPr>
            <a:normAutofit lnSpcReduction="10000"/>
          </a:bodyPr>
          <a:lstStyle/>
          <a:p>
            <a:pPr marL="0" indent="0">
              <a:buNone/>
            </a:pPr>
            <a:endParaRPr lang="en-US" dirty="0"/>
          </a:p>
          <a:p>
            <a:r>
              <a:rPr lang="en-US" dirty="0"/>
              <a:t>Achieving 0.6 </a:t>
            </a:r>
            <a:r>
              <a:rPr lang="en-US" dirty="0" err="1">
                <a:latin typeface="Symbol" pitchFamily="2" charset="2"/>
              </a:rPr>
              <a:t>m</a:t>
            </a:r>
            <a:r>
              <a:rPr lang="en-US" dirty="0" err="1"/>
              <a:t>K</a:t>
            </a:r>
            <a:r>
              <a:rPr lang="en-US" dirty="0"/>
              <a:t> arcmin polarization sensitivity requires control of systematic errors to better than that level.</a:t>
            </a:r>
          </a:p>
          <a:p>
            <a:r>
              <a:rPr lang="en-US" dirty="0"/>
              <a:t>Depend on specific mission and instrument design: orbit and observation parameters, instrument technology (detectors, cryogenics, readout, optics incl. modulators), telescope design, solar cycle, etc..</a:t>
            </a:r>
          </a:p>
          <a:p>
            <a:r>
              <a:rPr lang="en-US" dirty="0"/>
              <a:t>Post-processing of mission data plays a critical role </a:t>
            </a:r>
          </a:p>
          <a:p>
            <a:r>
              <a:rPr lang="en-US" dirty="0"/>
              <a:t>PICO systematic WG asked ourselves what systematics studies are necessary for:</a:t>
            </a:r>
          </a:p>
          <a:p>
            <a:pPr marL="914400" lvl="1" indent="-457200">
              <a:buFont typeface="+mj-lt"/>
              <a:buAutoNum type="arabicPeriod"/>
            </a:pPr>
            <a:r>
              <a:rPr lang="en-US" dirty="0"/>
              <a:t>Informing the notional mission/instrument design as it develops.</a:t>
            </a:r>
          </a:p>
          <a:p>
            <a:pPr marL="914400" lvl="1" indent="-457200">
              <a:buFont typeface="+mj-lt"/>
              <a:buAutoNum type="arabicPeriod"/>
            </a:pPr>
            <a:r>
              <a:rPr lang="en-US" dirty="0"/>
              <a:t>Building a convincing case in the PICO report that systematic errors can be understood and controlled to the necessary level.</a:t>
            </a:r>
          </a:p>
          <a:p>
            <a:r>
              <a:rPr lang="en-US" dirty="0"/>
              <a:t>Keep in mind that systematics are likely to limit the final sensitivity of the mission, but an L2 orbit is a fantastic place for CMB observation</a:t>
            </a:r>
          </a:p>
        </p:txBody>
      </p:sp>
    </p:spTree>
    <p:extLst>
      <p:ext uri="{BB962C8B-B14F-4D97-AF65-F5344CB8AC3E}">
        <p14:creationId xmlns:p14="http://schemas.microsoft.com/office/powerpoint/2010/main" val="3298930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0B62B-0BEA-8C4C-845B-8BE613A01B08}"/>
              </a:ext>
            </a:extLst>
          </p:cNvPr>
          <p:cNvSpPr>
            <a:spLocks noGrp="1"/>
          </p:cNvSpPr>
          <p:nvPr>
            <p:ph type="title"/>
          </p:nvPr>
        </p:nvSpPr>
        <p:spPr/>
        <p:txBody>
          <a:bodyPr/>
          <a:lstStyle/>
          <a:p>
            <a:r>
              <a:rPr lang="en-US" dirty="0"/>
              <a:t>Systematics List</a:t>
            </a:r>
          </a:p>
        </p:txBody>
      </p:sp>
      <p:sp>
        <p:nvSpPr>
          <p:cNvPr id="3" name="Content Placeholder 2">
            <a:extLst>
              <a:ext uri="{FF2B5EF4-FFF2-40B4-BE49-F238E27FC236}">
                <a16:creationId xmlns:a16="http://schemas.microsoft.com/office/drawing/2014/main" id="{F39F0082-C374-384D-8314-F8B978F9E59D}"/>
              </a:ext>
            </a:extLst>
          </p:cNvPr>
          <p:cNvSpPr>
            <a:spLocks noGrp="1"/>
          </p:cNvSpPr>
          <p:nvPr>
            <p:ph idx="1"/>
          </p:nvPr>
        </p:nvSpPr>
        <p:spPr>
          <a:xfrm>
            <a:off x="838200" y="1825625"/>
            <a:ext cx="10515600" cy="4795308"/>
          </a:xfrm>
        </p:spPr>
        <p:txBody>
          <a:bodyPr>
            <a:normAutofit fontScale="92500" lnSpcReduction="20000"/>
          </a:bodyPr>
          <a:lstStyle/>
          <a:p>
            <a:r>
              <a:rPr lang="en-US" dirty="0"/>
              <a:t>The PICO systematics WG listed known systematic errors</a:t>
            </a:r>
            <a:br>
              <a:rPr lang="en-US" dirty="0"/>
            </a:br>
            <a:r>
              <a:rPr lang="en-US" dirty="0">
                <a:hlinkClick r:id="rId2"/>
              </a:rPr>
              <a:t>https://zzz.physics.umn.edu/ipsig/preliminary_list_of_systematic_effects_to_consider</a:t>
            </a:r>
            <a:r>
              <a:rPr lang="en-US" dirty="0"/>
              <a:t> </a:t>
            </a:r>
          </a:p>
          <a:p>
            <a:r>
              <a:rPr lang="en-US" u="sng" dirty="0"/>
              <a:t>All</a:t>
            </a:r>
            <a:r>
              <a:rPr lang="en-US" dirty="0"/>
              <a:t> of the listed systematics are difficult to manage at the required level</a:t>
            </a:r>
          </a:p>
          <a:p>
            <a:r>
              <a:rPr lang="en-US" dirty="0"/>
              <a:t>To focus the work for the PICO study, we prioritized the list based on past experience.</a:t>
            </a:r>
          </a:p>
          <a:p>
            <a:pPr lvl="1"/>
            <a:r>
              <a:rPr lang="en-US" dirty="0"/>
              <a:t>“Systematics Risk Factor” assigned: includes impact on science results, difficulty in mitigating through instrument/mission design or analysis, and whether the particular systematic is well understood.</a:t>
            </a:r>
          </a:p>
          <a:p>
            <a:pPr lvl="1"/>
            <a:r>
              <a:rPr lang="en-US" dirty="0"/>
              <a:t>Highest risk systematics are ones that are mission design-driving</a:t>
            </a:r>
            <a:r>
              <a:rPr lang="en-US" b="1" dirty="0"/>
              <a:t> </a:t>
            </a:r>
            <a:r>
              <a:rPr lang="en-US" dirty="0"/>
              <a:t>and/or not well understood</a:t>
            </a:r>
          </a:p>
          <a:p>
            <a:r>
              <a:rPr lang="en-US" dirty="0"/>
              <a:t>Many of these systematics could be reduced with a fast modulator, though with possible introduction of additional modulator-synchronous systematics</a:t>
            </a:r>
          </a:p>
        </p:txBody>
      </p:sp>
    </p:spTree>
    <p:extLst>
      <p:ext uri="{BB962C8B-B14F-4D97-AF65-F5344CB8AC3E}">
        <p14:creationId xmlns:p14="http://schemas.microsoft.com/office/powerpoint/2010/main" val="2710720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dissolv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dissolv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dissolv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9F94C-C316-1246-BAC3-BBB9358947AB}"/>
              </a:ext>
            </a:extLst>
          </p:cNvPr>
          <p:cNvSpPr>
            <a:spLocks noGrp="1"/>
          </p:cNvSpPr>
          <p:nvPr>
            <p:ph type="title"/>
          </p:nvPr>
        </p:nvSpPr>
        <p:spPr/>
        <p:txBody>
          <a:bodyPr/>
          <a:lstStyle/>
          <a:p>
            <a:r>
              <a:rPr lang="en-US" dirty="0"/>
              <a:t>Pair Differencing</a:t>
            </a:r>
          </a:p>
        </p:txBody>
      </p:sp>
      <p:sp>
        <p:nvSpPr>
          <p:cNvPr id="3" name="Content Placeholder 2">
            <a:extLst>
              <a:ext uri="{FF2B5EF4-FFF2-40B4-BE49-F238E27FC236}">
                <a16:creationId xmlns:a16="http://schemas.microsoft.com/office/drawing/2014/main" id="{B60B4DEE-C88B-4B47-9903-CC7458542B1A}"/>
              </a:ext>
            </a:extLst>
          </p:cNvPr>
          <p:cNvSpPr>
            <a:spLocks noGrp="1"/>
          </p:cNvSpPr>
          <p:nvPr>
            <p:ph idx="1"/>
          </p:nvPr>
        </p:nvSpPr>
        <p:spPr>
          <a:xfrm>
            <a:off x="838200" y="1690688"/>
            <a:ext cx="10515600" cy="4486275"/>
          </a:xfrm>
        </p:spPr>
        <p:txBody>
          <a:bodyPr>
            <a:normAutofit/>
          </a:bodyPr>
          <a:lstStyle/>
          <a:p>
            <a:r>
              <a:rPr lang="en-US" dirty="0"/>
              <a:t>Bandpass mismatch</a:t>
            </a:r>
            <a:br>
              <a:rPr lang="en-US" dirty="0"/>
            </a:br>
            <a:endParaRPr lang="en-US" dirty="0"/>
          </a:p>
          <a:p>
            <a:r>
              <a:rPr lang="en-US" dirty="0"/>
              <a:t>Beam mismatch</a:t>
            </a:r>
            <a:br>
              <a:rPr lang="en-US" dirty="0"/>
            </a:br>
            <a:endParaRPr lang="en-US" dirty="0"/>
          </a:p>
          <a:p>
            <a:r>
              <a:rPr lang="en-US" dirty="0"/>
              <a:t>Gain mismatch</a:t>
            </a:r>
            <a:endParaRPr lang="en-US" dirty="0">
              <a:solidFill>
                <a:srgbClr val="FFC000"/>
              </a:solidFill>
            </a:endParaRPr>
          </a:p>
        </p:txBody>
      </p:sp>
    </p:spTree>
    <p:extLst>
      <p:ext uri="{BB962C8B-B14F-4D97-AF65-F5344CB8AC3E}">
        <p14:creationId xmlns:p14="http://schemas.microsoft.com/office/powerpoint/2010/main" val="42775493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35E09-5193-5541-8763-35644DA07006}"/>
              </a:ext>
            </a:extLst>
          </p:cNvPr>
          <p:cNvSpPr>
            <a:spLocks noGrp="1"/>
          </p:cNvSpPr>
          <p:nvPr>
            <p:ph type="title"/>
          </p:nvPr>
        </p:nvSpPr>
        <p:spPr/>
        <p:txBody>
          <a:bodyPr/>
          <a:lstStyle/>
          <a:p>
            <a:r>
              <a:rPr lang="en-US" dirty="0"/>
              <a:t>Optics</a:t>
            </a:r>
          </a:p>
        </p:txBody>
      </p:sp>
      <p:sp>
        <p:nvSpPr>
          <p:cNvPr id="3" name="Content Placeholder 2">
            <a:extLst>
              <a:ext uri="{FF2B5EF4-FFF2-40B4-BE49-F238E27FC236}">
                <a16:creationId xmlns:a16="http://schemas.microsoft.com/office/drawing/2014/main" id="{878ADB7C-8DF2-A04C-914B-7BC0412681D8}"/>
              </a:ext>
            </a:extLst>
          </p:cNvPr>
          <p:cNvSpPr>
            <a:spLocks noGrp="1"/>
          </p:cNvSpPr>
          <p:nvPr>
            <p:ph idx="1"/>
          </p:nvPr>
        </p:nvSpPr>
        <p:spPr/>
        <p:txBody>
          <a:bodyPr>
            <a:normAutofit fontScale="92500" lnSpcReduction="10000"/>
          </a:bodyPr>
          <a:lstStyle/>
          <a:p>
            <a:r>
              <a:rPr lang="en-US" dirty="0"/>
              <a:t>Instrumental Polarization</a:t>
            </a:r>
            <a:br>
              <a:rPr lang="en-US" dirty="0"/>
            </a:br>
            <a:endParaRPr lang="en-US" dirty="0"/>
          </a:p>
          <a:p>
            <a:r>
              <a:rPr lang="en-US" dirty="0"/>
              <a:t>Cross polarization</a:t>
            </a:r>
            <a:br>
              <a:rPr lang="en-US" dirty="0"/>
            </a:br>
            <a:endParaRPr lang="en-US" dirty="0"/>
          </a:p>
          <a:p>
            <a:r>
              <a:rPr lang="en-US" dirty="0"/>
              <a:t>Pointing jitter</a:t>
            </a:r>
            <a:br>
              <a:rPr lang="en-US" dirty="0"/>
            </a:br>
            <a:endParaRPr lang="en-US" dirty="0"/>
          </a:p>
          <a:p>
            <a:r>
              <a:rPr lang="en-US" dirty="0"/>
              <a:t>Main/near sidelobe beam shape</a:t>
            </a:r>
            <a:br>
              <a:rPr lang="en-US" dirty="0"/>
            </a:br>
            <a:endParaRPr lang="en-US" dirty="0"/>
          </a:p>
          <a:p>
            <a:r>
              <a:rPr lang="en-US" u="sng" dirty="0"/>
              <a:t>Far sidelobe</a:t>
            </a:r>
            <a:br>
              <a:rPr lang="en-US" u="sng" dirty="0"/>
            </a:br>
            <a:endParaRPr lang="en-US" dirty="0"/>
          </a:p>
          <a:p>
            <a:r>
              <a:rPr lang="en-US" dirty="0"/>
              <a:t>Chromatic beam shape</a:t>
            </a:r>
          </a:p>
        </p:txBody>
      </p:sp>
    </p:spTree>
    <p:extLst>
      <p:ext uri="{BB962C8B-B14F-4D97-AF65-F5344CB8AC3E}">
        <p14:creationId xmlns:p14="http://schemas.microsoft.com/office/powerpoint/2010/main" val="13420827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FAEAD-B8BD-8C47-B7B3-00C576F6D791}"/>
              </a:ext>
            </a:extLst>
          </p:cNvPr>
          <p:cNvSpPr>
            <a:spLocks noGrp="1"/>
          </p:cNvSpPr>
          <p:nvPr>
            <p:ph type="title"/>
          </p:nvPr>
        </p:nvSpPr>
        <p:spPr/>
        <p:txBody>
          <a:bodyPr/>
          <a:lstStyle/>
          <a:p>
            <a:r>
              <a:rPr lang="en-US" dirty="0"/>
              <a:t>Detectors</a:t>
            </a:r>
          </a:p>
        </p:txBody>
      </p:sp>
      <p:sp>
        <p:nvSpPr>
          <p:cNvPr id="3" name="Content Placeholder 2">
            <a:extLst>
              <a:ext uri="{FF2B5EF4-FFF2-40B4-BE49-F238E27FC236}">
                <a16:creationId xmlns:a16="http://schemas.microsoft.com/office/drawing/2014/main" id="{F5F22A99-2C2A-644D-8DBE-3BD4BEB6CD7F}"/>
              </a:ext>
            </a:extLst>
          </p:cNvPr>
          <p:cNvSpPr>
            <a:spLocks noGrp="1"/>
          </p:cNvSpPr>
          <p:nvPr>
            <p:ph idx="1"/>
          </p:nvPr>
        </p:nvSpPr>
        <p:spPr/>
        <p:txBody>
          <a:bodyPr>
            <a:normAutofit fontScale="70000" lnSpcReduction="20000"/>
          </a:bodyPr>
          <a:lstStyle/>
          <a:p>
            <a:r>
              <a:rPr lang="en-US" dirty="0"/>
              <a:t>Time response accuracy &amp; stability</a:t>
            </a:r>
            <a:br>
              <a:rPr lang="en-US" dirty="0"/>
            </a:br>
            <a:endParaRPr lang="en-US" dirty="0"/>
          </a:p>
          <a:p>
            <a:r>
              <a:rPr lang="en-US" dirty="0"/>
              <a:t>Readout cross talk</a:t>
            </a:r>
            <a:br>
              <a:rPr lang="en-US" dirty="0"/>
            </a:br>
            <a:endParaRPr lang="en-US" dirty="0"/>
          </a:p>
          <a:p>
            <a:r>
              <a:rPr lang="en-US" u="sng" dirty="0"/>
              <a:t>Polarization angle</a:t>
            </a:r>
            <a:br>
              <a:rPr lang="en-US" u="sng" dirty="0"/>
            </a:br>
            <a:endParaRPr lang="en-US" u="sng" dirty="0"/>
          </a:p>
          <a:p>
            <a:r>
              <a:rPr lang="en-US" u="sng" dirty="0"/>
              <a:t>Gain stability</a:t>
            </a:r>
            <a:br>
              <a:rPr lang="en-US" u="sng" dirty="0"/>
            </a:br>
            <a:endParaRPr lang="en-US" u="sng" dirty="0"/>
          </a:p>
          <a:p>
            <a:r>
              <a:rPr lang="en-US" dirty="0"/>
              <a:t>Detector nonlinearity</a:t>
            </a:r>
            <a:br>
              <a:rPr lang="en-US" dirty="0"/>
            </a:br>
            <a:endParaRPr lang="en-US" dirty="0"/>
          </a:p>
          <a:p>
            <a:r>
              <a:rPr lang="en-US" dirty="0"/>
              <a:t>Cross-correlated noise</a:t>
            </a:r>
          </a:p>
          <a:p>
            <a:pPr lvl="1"/>
            <a:r>
              <a:rPr lang="en-US" dirty="0"/>
              <a:t>Residual correlated cosmic ray hits</a:t>
            </a:r>
          </a:p>
          <a:p>
            <a:pPr lvl="1"/>
            <a:r>
              <a:rPr lang="en-US" dirty="0"/>
              <a:t>Thermal common mode noise</a:t>
            </a:r>
          </a:p>
          <a:p>
            <a:pPr lvl="1"/>
            <a:r>
              <a:rPr lang="en-US" dirty="0"/>
              <a:t>Electrical/mechanical/thermal pickup from on-board vibrations</a:t>
            </a:r>
            <a:br>
              <a:rPr lang="en-US" dirty="0"/>
            </a:br>
            <a:endParaRPr lang="en-US" dirty="0"/>
          </a:p>
          <a:p>
            <a:r>
              <a:rPr lang="en-US" dirty="0"/>
              <a:t>ADC nonlinearity</a:t>
            </a:r>
            <a:endParaRPr lang="en-US" dirty="0">
              <a:solidFill>
                <a:srgbClr val="FFC000"/>
              </a:solidFill>
            </a:endParaRPr>
          </a:p>
        </p:txBody>
      </p:sp>
    </p:spTree>
    <p:extLst>
      <p:ext uri="{BB962C8B-B14F-4D97-AF65-F5344CB8AC3E}">
        <p14:creationId xmlns:p14="http://schemas.microsoft.com/office/powerpoint/2010/main" val="8887804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3B526-CDDB-FA48-B6D9-95C830629576}"/>
              </a:ext>
            </a:extLst>
          </p:cNvPr>
          <p:cNvSpPr>
            <a:spLocks noGrp="1"/>
          </p:cNvSpPr>
          <p:nvPr>
            <p:ph type="title"/>
          </p:nvPr>
        </p:nvSpPr>
        <p:spPr>
          <a:xfrm>
            <a:off x="794683" y="186713"/>
            <a:ext cx="10515600" cy="1325563"/>
          </a:xfrm>
        </p:spPr>
        <p:txBody>
          <a:bodyPr/>
          <a:lstStyle/>
          <a:p>
            <a:r>
              <a:rPr lang="en-US" dirty="0"/>
              <a:t>Detector gain </a:t>
            </a:r>
            <a:br>
              <a:rPr lang="en-US" dirty="0"/>
            </a:br>
            <a:r>
              <a:rPr lang="en-US" dirty="0"/>
              <a:t>stability</a:t>
            </a:r>
          </a:p>
        </p:txBody>
      </p:sp>
      <p:sp>
        <p:nvSpPr>
          <p:cNvPr id="3" name="Content Placeholder 2">
            <a:extLst>
              <a:ext uri="{FF2B5EF4-FFF2-40B4-BE49-F238E27FC236}">
                <a16:creationId xmlns:a16="http://schemas.microsoft.com/office/drawing/2014/main" id="{D62C1B27-0FF2-7649-8CEA-57E6866E49A3}"/>
              </a:ext>
            </a:extLst>
          </p:cNvPr>
          <p:cNvSpPr>
            <a:spLocks noGrp="1"/>
          </p:cNvSpPr>
          <p:nvPr>
            <p:ph idx="1"/>
          </p:nvPr>
        </p:nvSpPr>
        <p:spPr>
          <a:xfrm>
            <a:off x="512956" y="4028013"/>
            <a:ext cx="11485756" cy="2751928"/>
          </a:xfrm>
        </p:spPr>
        <p:txBody>
          <a:bodyPr>
            <a:normAutofit fontScale="70000" lnSpcReduction="20000"/>
          </a:bodyPr>
          <a:lstStyle/>
          <a:p>
            <a:r>
              <a:rPr lang="en-US" dirty="0"/>
              <a:t>Drifts in time in relative gain of detectors leaks temperature signal to polarization</a:t>
            </a:r>
          </a:p>
          <a:p>
            <a:r>
              <a:rPr lang="en-US" dirty="0"/>
              <a:t>HFI on average achieved mission average better than 10</a:t>
            </a:r>
            <a:r>
              <a:rPr lang="en-US" baseline="30000" dirty="0"/>
              <a:t>-4 </a:t>
            </a:r>
            <a:r>
              <a:rPr lang="en-US" dirty="0"/>
              <a:t>relative calibration uncertainty</a:t>
            </a:r>
          </a:p>
          <a:p>
            <a:r>
              <a:rPr lang="en-US" dirty="0"/>
              <a:t>Planck (both LFI and HFI) gained experience correcting time-variable gain</a:t>
            </a:r>
          </a:p>
          <a:p>
            <a:pPr lvl="1"/>
            <a:r>
              <a:rPr lang="en-US" dirty="0"/>
              <a:t>A relevant note: HFI “gain variation” was never actually detector response variation, it was always something else (in particular, ADC nonlinearity)</a:t>
            </a:r>
          </a:p>
          <a:p>
            <a:r>
              <a:rPr lang="en-US" dirty="0"/>
              <a:t>Simulations underway given PICO scan strategy, will measure S/N of gain reconstruction (mainly using CMB dipole) using Planck code.</a:t>
            </a:r>
          </a:p>
          <a:p>
            <a:pPr lvl="1"/>
            <a:r>
              <a:rPr lang="en-US" dirty="0"/>
              <a:t>You’ll hear from </a:t>
            </a:r>
            <a:r>
              <a:rPr lang="en-US" dirty="0" err="1"/>
              <a:t>Maurizo</a:t>
            </a:r>
            <a:r>
              <a:rPr lang="en-US" dirty="0"/>
              <a:t> shortly: What is the level to which the gain can be measured on various time scales? </a:t>
            </a:r>
          </a:p>
          <a:p>
            <a:r>
              <a:rPr lang="en-US" dirty="0"/>
              <a:t>NOTE: fast modulation helps with relative gain mismatch but not at an individual detector level</a:t>
            </a:r>
          </a:p>
        </p:txBody>
      </p:sp>
      <p:pic>
        <p:nvPicPr>
          <p:cNvPr id="4" name="Picture 3">
            <a:extLst>
              <a:ext uri="{FF2B5EF4-FFF2-40B4-BE49-F238E27FC236}">
                <a16:creationId xmlns:a16="http://schemas.microsoft.com/office/drawing/2014/main" id="{B0E31AC2-06F7-0447-BE64-F30652D0FBF3}"/>
              </a:ext>
            </a:extLst>
          </p:cNvPr>
          <p:cNvPicPr>
            <a:picLocks noChangeAspect="1"/>
          </p:cNvPicPr>
          <p:nvPr/>
        </p:nvPicPr>
        <p:blipFill>
          <a:blip r:embed="rId2"/>
          <a:stretch>
            <a:fillRect/>
          </a:stretch>
        </p:blipFill>
        <p:spPr>
          <a:xfrm>
            <a:off x="1565662" y="1527497"/>
            <a:ext cx="4698690" cy="2091293"/>
          </a:xfrm>
          <a:prstGeom prst="rect">
            <a:avLst/>
          </a:prstGeom>
        </p:spPr>
      </p:pic>
      <p:pic>
        <p:nvPicPr>
          <p:cNvPr id="5" name="Picture 4">
            <a:extLst>
              <a:ext uri="{FF2B5EF4-FFF2-40B4-BE49-F238E27FC236}">
                <a16:creationId xmlns:a16="http://schemas.microsoft.com/office/drawing/2014/main" id="{89114540-2AC5-A847-928B-4DDA715F9062}"/>
              </a:ext>
            </a:extLst>
          </p:cNvPr>
          <p:cNvPicPr>
            <a:picLocks noChangeAspect="1"/>
          </p:cNvPicPr>
          <p:nvPr/>
        </p:nvPicPr>
        <p:blipFill>
          <a:blip r:embed="rId3"/>
          <a:stretch>
            <a:fillRect/>
          </a:stretch>
        </p:blipFill>
        <p:spPr>
          <a:xfrm>
            <a:off x="6746996" y="614919"/>
            <a:ext cx="3684399" cy="3053957"/>
          </a:xfrm>
          <a:prstGeom prst="rect">
            <a:avLst/>
          </a:prstGeom>
        </p:spPr>
      </p:pic>
      <p:pic>
        <p:nvPicPr>
          <p:cNvPr id="6" name="Picture 5">
            <a:extLst>
              <a:ext uri="{FF2B5EF4-FFF2-40B4-BE49-F238E27FC236}">
                <a16:creationId xmlns:a16="http://schemas.microsoft.com/office/drawing/2014/main" id="{2D9ACA2A-4DCE-124B-8A1F-761B3B6CAC45}"/>
              </a:ext>
            </a:extLst>
          </p:cNvPr>
          <p:cNvPicPr>
            <a:picLocks noChangeAspect="1"/>
          </p:cNvPicPr>
          <p:nvPr/>
        </p:nvPicPr>
        <p:blipFill>
          <a:blip r:embed="rId4"/>
          <a:stretch>
            <a:fillRect/>
          </a:stretch>
        </p:blipFill>
        <p:spPr>
          <a:xfrm>
            <a:off x="5292802" y="3682105"/>
            <a:ext cx="1943100" cy="317500"/>
          </a:xfrm>
          <a:prstGeom prst="rect">
            <a:avLst/>
          </a:prstGeom>
        </p:spPr>
      </p:pic>
      <p:sp>
        <p:nvSpPr>
          <p:cNvPr id="7" name="TextBox 6">
            <a:extLst>
              <a:ext uri="{FF2B5EF4-FFF2-40B4-BE49-F238E27FC236}">
                <a16:creationId xmlns:a16="http://schemas.microsoft.com/office/drawing/2014/main" id="{6FC4A393-07FC-9F49-976A-1043C2697062}"/>
              </a:ext>
            </a:extLst>
          </p:cNvPr>
          <p:cNvSpPr txBox="1"/>
          <p:nvPr/>
        </p:nvSpPr>
        <p:spPr>
          <a:xfrm>
            <a:off x="6746996" y="70940"/>
            <a:ext cx="1151277" cy="369332"/>
          </a:xfrm>
          <a:prstGeom prst="rect">
            <a:avLst/>
          </a:prstGeom>
          <a:noFill/>
        </p:spPr>
        <p:txBody>
          <a:bodyPr wrap="none" rtlCol="0">
            <a:spAutoFit/>
          </a:bodyPr>
          <a:lstStyle/>
          <a:p>
            <a:r>
              <a:rPr lang="en-US" dirty="0"/>
              <a:t>Planck HFI</a:t>
            </a:r>
          </a:p>
        </p:txBody>
      </p:sp>
      <p:sp>
        <p:nvSpPr>
          <p:cNvPr id="8" name="TextBox 7">
            <a:extLst>
              <a:ext uri="{FF2B5EF4-FFF2-40B4-BE49-F238E27FC236}">
                <a16:creationId xmlns:a16="http://schemas.microsoft.com/office/drawing/2014/main" id="{8209F812-C725-A540-B5A8-823EC10BFCB6}"/>
              </a:ext>
            </a:extLst>
          </p:cNvPr>
          <p:cNvSpPr txBox="1"/>
          <p:nvPr/>
        </p:nvSpPr>
        <p:spPr>
          <a:xfrm>
            <a:off x="10401317" y="958969"/>
            <a:ext cx="1790683" cy="646331"/>
          </a:xfrm>
          <a:prstGeom prst="rect">
            <a:avLst/>
          </a:prstGeom>
          <a:noFill/>
        </p:spPr>
        <p:txBody>
          <a:bodyPr wrap="none" rtlCol="0">
            <a:spAutoFit/>
          </a:bodyPr>
          <a:lstStyle/>
          <a:p>
            <a:r>
              <a:rPr lang="en-US" dirty="0"/>
              <a:t>No correction for</a:t>
            </a:r>
          </a:p>
          <a:p>
            <a:r>
              <a:rPr lang="en-US" dirty="0"/>
              <a:t>variable “gains”</a:t>
            </a:r>
          </a:p>
        </p:txBody>
      </p:sp>
      <p:sp>
        <p:nvSpPr>
          <p:cNvPr id="9" name="TextBox 8">
            <a:extLst>
              <a:ext uri="{FF2B5EF4-FFF2-40B4-BE49-F238E27FC236}">
                <a16:creationId xmlns:a16="http://schemas.microsoft.com/office/drawing/2014/main" id="{A9208DB9-6909-5F47-9D45-4686A3873D81}"/>
              </a:ext>
            </a:extLst>
          </p:cNvPr>
          <p:cNvSpPr txBox="1"/>
          <p:nvPr/>
        </p:nvSpPr>
        <p:spPr>
          <a:xfrm>
            <a:off x="10447419" y="2392400"/>
            <a:ext cx="1725729" cy="369332"/>
          </a:xfrm>
          <a:prstGeom prst="rect">
            <a:avLst/>
          </a:prstGeom>
          <a:noFill/>
        </p:spPr>
        <p:txBody>
          <a:bodyPr wrap="none" rtlCol="0">
            <a:spAutoFit/>
          </a:bodyPr>
          <a:lstStyle/>
          <a:p>
            <a:r>
              <a:rPr lang="en-US" dirty="0"/>
              <a:t>After correction</a:t>
            </a:r>
          </a:p>
        </p:txBody>
      </p:sp>
    </p:spTree>
    <p:extLst>
      <p:ext uri="{BB962C8B-B14F-4D97-AF65-F5344CB8AC3E}">
        <p14:creationId xmlns:p14="http://schemas.microsoft.com/office/powerpoint/2010/main" val="1784330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2FC807-CE5F-8542-BD92-DD479E2FD232}"/>
              </a:ext>
            </a:extLst>
          </p:cNvPr>
          <p:cNvSpPr>
            <a:spLocks noGrp="1"/>
          </p:cNvSpPr>
          <p:nvPr>
            <p:ph type="title"/>
          </p:nvPr>
        </p:nvSpPr>
        <p:spPr/>
        <p:txBody>
          <a:bodyPr/>
          <a:lstStyle/>
          <a:p>
            <a:r>
              <a:rPr lang="en-US" dirty="0"/>
              <a:t>Far </a:t>
            </a:r>
            <a:r>
              <a:rPr lang="en-US" dirty="0" err="1"/>
              <a:t>sidelobes</a:t>
            </a:r>
            <a:endParaRPr lang="en-US" dirty="0"/>
          </a:p>
        </p:txBody>
      </p:sp>
      <p:sp>
        <p:nvSpPr>
          <p:cNvPr id="3" name="Content Placeholder 2">
            <a:extLst>
              <a:ext uri="{FF2B5EF4-FFF2-40B4-BE49-F238E27FC236}">
                <a16:creationId xmlns:a16="http://schemas.microsoft.com/office/drawing/2014/main" id="{AE087C4D-64FF-F043-B961-D0F19A24ACB8}"/>
              </a:ext>
            </a:extLst>
          </p:cNvPr>
          <p:cNvSpPr>
            <a:spLocks noGrp="1"/>
          </p:cNvSpPr>
          <p:nvPr>
            <p:ph idx="1"/>
          </p:nvPr>
        </p:nvSpPr>
        <p:spPr>
          <a:xfrm>
            <a:off x="838200" y="1338146"/>
            <a:ext cx="6100706" cy="5416906"/>
          </a:xfrm>
        </p:spPr>
        <p:txBody>
          <a:bodyPr>
            <a:normAutofit fontScale="85000" lnSpcReduction="20000"/>
          </a:bodyPr>
          <a:lstStyle/>
          <a:p>
            <a:r>
              <a:rPr lang="en-US" dirty="0"/>
              <a:t>Difficult to measure accurately on ground: rely on models (i.e. GRASP or other physical optics code)</a:t>
            </a:r>
          </a:p>
          <a:p>
            <a:r>
              <a:rPr lang="en-US" dirty="0"/>
              <a:t>Very low level compared to main beam (though large solid angle)</a:t>
            </a:r>
          </a:p>
          <a:p>
            <a:r>
              <a:rPr lang="en-US" dirty="0"/>
              <a:t>Typically highly polarized</a:t>
            </a:r>
          </a:p>
          <a:p>
            <a:r>
              <a:rPr lang="en-US" dirty="0"/>
              <a:t>Picks up bright far off-axis signals, i.e. galaxy in a scan-synchronous way</a:t>
            </a:r>
          </a:p>
          <a:p>
            <a:r>
              <a:rPr lang="en-US" dirty="0"/>
              <a:t>PICO study using GRASP simulations to estimate FSLs of telescope, and use Planck simulation tools to compute sky signal pickup with PICO’s scan, map making, etc.</a:t>
            </a:r>
          </a:p>
          <a:p>
            <a:r>
              <a:rPr lang="en-US" dirty="0"/>
              <a:t>Room for improvement with design</a:t>
            </a:r>
          </a:p>
          <a:p>
            <a:r>
              <a:rPr lang="en-US" dirty="0"/>
              <a:t>NOTE: fast modulation doesn’t completely mitigate this effect.  It helps with any differential FSLs</a:t>
            </a:r>
          </a:p>
        </p:txBody>
      </p:sp>
      <p:pic>
        <p:nvPicPr>
          <p:cNvPr id="5" name="Picture 4">
            <a:extLst>
              <a:ext uri="{FF2B5EF4-FFF2-40B4-BE49-F238E27FC236}">
                <a16:creationId xmlns:a16="http://schemas.microsoft.com/office/drawing/2014/main" id="{2CB1174C-4A25-8E4A-9AC8-DFEF2A3CA5C2}"/>
              </a:ext>
            </a:extLst>
          </p:cNvPr>
          <p:cNvPicPr>
            <a:picLocks noChangeAspect="1"/>
          </p:cNvPicPr>
          <p:nvPr/>
        </p:nvPicPr>
        <p:blipFill>
          <a:blip r:embed="rId2"/>
          <a:stretch>
            <a:fillRect/>
          </a:stretch>
        </p:blipFill>
        <p:spPr>
          <a:xfrm>
            <a:off x="6798888" y="209151"/>
            <a:ext cx="4649096" cy="4034250"/>
          </a:xfrm>
          <a:prstGeom prst="rect">
            <a:avLst/>
          </a:prstGeom>
        </p:spPr>
      </p:pic>
      <p:pic>
        <p:nvPicPr>
          <p:cNvPr id="6" name="Picture 5">
            <a:extLst>
              <a:ext uri="{FF2B5EF4-FFF2-40B4-BE49-F238E27FC236}">
                <a16:creationId xmlns:a16="http://schemas.microsoft.com/office/drawing/2014/main" id="{F08CF93E-01B7-3042-8C2C-264626DE167A}"/>
              </a:ext>
            </a:extLst>
          </p:cNvPr>
          <p:cNvPicPr>
            <a:picLocks noChangeAspect="1"/>
          </p:cNvPicPr>
          <p:nvPr/>
        </p:nvPicPr>
        <p:blipFill>
          <a:blip r:embed="rId3"/>
          <a:stretch>
            <a:fillRect/>
          </a:stretch>
        </p:blipFill>
        <p:spPr>
          <a:xfrm>
            <a:off x="7493590" y="4100340"/>
            <a:ext cx="3492500" cy="355600"/>
          </a:xfrm>
          <a:prstGeom prst="rect">
            <a:avLst/>
          </a:prstGeom>
        </p:spPr>
      </p:pic>
      <p:sp>
        <p:nvSpPr>
          <p:cNvPr id="7" name="TextBox 6">
            <a:extLst>
              <a:ext uri="{FF2B5EF4-FFF2-40B4-BE49-F238E27FC236}">
                <a16:creationId xmlns:a16="http://schemas.microsoft.com/office/drawing/2014/main" id="{14452CE5-9984-6141-A769-6399A2DC6F80}"/>
              </a:ext>
            </a:extLst>
          </p:cNvPr>
          <p:cNvSpPr txBox="1"/>
          <p:nvPr/>
        </p:nvSpPr>
        <p:spPr>
          <a:xfrm>
            <a:off x="8629078" y="2209745"/>
            <a:ext cx="899029" cy="276999"/>
          </a:xfrm>
          <a:prstGeom prst="rect">
            <a:avLst/>
          </a:prstGeom>
          <a:noFill/>
        </p:spPr>
        <p:txBody>
          <a:bodyPr wrap="none" rtlCol="0">
            <a:spAutoFit/>
          </a:bodyPr>
          <a:lstStyle/>
          <a:p>
            <a:r>
              <a:rPr lang="en-US" sz="1200" dirty="0">
                <a:solidFill>
                  <a:srgbClr val="FF0000"/>
                </a:solidFill>
              </a:rPr>
              <a:t>SR spillover</a:t>
            </a:r>
          </a:p>
        </p:txBody>
      </p:sp>
      <p:sp>
        <p:nvSpPr>
          <p:cNvPr id="8" name="TextBox 7">
            <a:extLst>
              <a:ext uri="{FF2B5EF4-FFF2-40B4-BE49-F238E27FC236}">
                <a16:creationId xmlns:a16="http://schemas.microsoft.com/office/drawing/2014/main" id="{F10FB6C8-542B-5045-9492-91AB78F8F110}"/>
              </a:ext>
            </a:extLst>
          </p:cNvPr>
          <p:cNvSpPr txBox="1"/>
          <p:nvPr/>
        </p:nvSpPr>
        <p:spPr>
          <a:xfrm>
            <a:off x="10447292" y="1846662"/>
            <a:ext cx="908647" cy="276999"/>
          </a:xfrm>
          <a:prstGeom prst="rect">
            <a:avLst/>
          </a:prstGeom>
          <a:noFill/>
        </p:spPr>
        <p:txBody>
          <a:bodyPr wrap="none" rtlCol="0">
            <a:spAutoFit/>
          </a:bodyPr>
          <a:lstStyle/>
          <a:p>
            <a:r>
              <a:rPr lang="en-US" sz="1200" dirty="0">
                <a:solidFill>
                  <a:srgbClr val="FF0000"/>
                </a:solidFill>
              </a:rPr>
              <a:t>PR spillover</a:t>
            </a:r>
          </a:p>
        </p:txBody>
      </p:sp>
      <p:cxnSp>
        <p:nvCxnSpPr>
          <p:cNvPr id="9" name="Straight Arrow Connector 8">
            <a:extLst>
              <a:ext uri="{FF2B5EF4-FFF2-40B4-BE49-F238E27FC236}">
                <a16:creationId xmlns:a16="http://schemas.microsoft.com/office/drawing/2014/main" id="{86C43AB4-98BE-284E-8281-F06167EFF40B}"/>
              </a:ext>
            </a:extLst>
          </p:cNvPr>
          <p:cNvCxnSpPr/>
          <p:nvPr/>
        </p:nvCxnSpPr>
        <p:spPr>
          <a:xfrm>
            <a:off x="9501302" y="2383666"/>
            <a:ext cx="767524" cy="12561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a:extLst>
              <a:ext uri="{FF2B5EF4-FFF2-40B4-BE49-F238E27FC236}">
                <a16:creationId xmlns:a16="http://schemas.microsoft.com/office/drawing/2014/main" id="{1543E493-4A96-7147-8A5E-FC0D75E3D087}"/>
              </a:ext>
            </a:extLst>
          </p:cNvPr>
          <p:cNvCxnSpPr/>
          <p:nvPr/>
        </p:nvCxnSpPr>
        <p:spPr>
          <a:xfrm>
            <a:off x="10986090" y="2069986"/>
            <a:ext cx="27910" cy="41870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11" name="Picture 10">
            <a:extLst>
              <a:ext uri="{FF2B5EF4-FFF2-40B4-BE49-F238E27FC236}">
                <a16:creationId xmlns:a16="http://schemas.microsoft.com/office/drawing/2014/main" id="{B461AFBA-352F-3449-B2BD-E99352EF8DF9}"/>
              </a:ext>
            </a:extLst>
          </p:cNvPr>
          <p:cNvPicPr>
            <a:picLocks noChangeAspect="1"/>
          </p:cNvPicPr>
          <p:nvPr/>
        </p:nvPicPr>
        <p:blipFill>
          <a:blip r:embed="rId4"/>
          <a:stretch>
            <a:fillRect/>
          </a:stretch>
        </p:blipFill>
        <p:spPr>
          <a:xfrm>
            <a:off x="7909098" y="4612025"/>
            <a:ext cx="2772525" cy="2143027"/>
          </a:xfrm>
          <a:prstGeom prst="rect">
            <a:avLst/>
          </a:prstGeom>
        </p:spPr>
      </p:pic>
      <p:pic>
        <p:nvPicPr>
          <p:cNvPr id="12" name="Picture 11">
            <a:extLst>
              <a:ext uri="{FF2B5EF4-FFF2-40B4-BE49-F238E27FC236}">
                <a16:creationId xmlns:a16="http://schemas.microsoft.com/office/drawing/2014/main" id="{278841A7-8001-A949-97D7-EDFCCEC43E6C}"/>
              </a:ext>
            </a:extLst>
          </p:cNvPr>
          <p:cNvPicPr>
            <a:picLocks noChangeAspect="1"/>
          </p:cNvPicPr>
          <p:nvPr/>
        </p:nvPicPr>
        <p:blipFill>
          <a:blip r:embed="rId5"/>
          <a:stretch>
            <a:fillRect/>
          </a:stretch>
        </p:blipFill>
        <p:spPr>
          <a:xfrm>
            <a:off x="9034540" y="6467809"/>
            <a:ext cx="2553462" cy="155937"/>
          </a:xfrm>
          <a:prstGeom prst="rect">
            <a:avLst/>
          </a:prstGeom>
        </p:spPr>
      </p:pic>
    </p:spTree>
    <p:extLst>
      <p:ext uri="{BB962C8B-B14F-4D97-AF65-F5344CB8AC3E}">
        <p14:creationId xmlns:p14="http://schemas.microsoft.com/office/powerpoint/2010/main" val="3918280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dissolv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docProps/app.xml><?xml version="1.0" encoding="utf-8"?>
<Properties xmlns="http://schemas.openxmlformats.org/officeDocument/2006/extended-properties" xmlns:vt="http://schemas.openxmlformats.org/officeDocument/2006/docPropsVTypes">
  <Template>Office Theme</Template>
  <TotalTime>21298</TotalTime>
  <Words>906</Words>
  <Application>Microsoft Macintosh PowerPoint</Application>
  <PresentationFormat>Widescreen</PresentationFormat>
  <Paragraphs>122</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Symbol</vt:lpstr>
      <vt:lpstr>Times New Roman</vt:lpstr>
      <vt:lpstr>Office Theme</vt:lpstr>
      <vt:lpstr>Systematic Errors in PICO</vt:lpstr>
      <vt:lpstr>Workshop Deliverables</vt:lpstr>
      <vt:lpstr>PICO systematics WG approach</vt:lpstr>
      <vt:lpstr>Systematics List</vt:lpstr>
      <vt:lpstr>Pair Differencing</vt:lpstr>
      <vt:lpstr>Optics</vt:lpstr>
      <vt:lpstr>Detectors</vt:lpstr>
      <vt:lpstr>Detector gain  stability</vt:lpstr>
      <vt:lpstr>Far sidelobes</vt:lpstr>
      <vt:lpstr>Polarization Angle Calibration</vt:lpstr>
      <vt:lpstr>1/f and correlated noise in Planck/HFI</vt:lpstr>
      <vt:lpstr>CORE simulations</vt:lpstr>
      <vt:lpstr>Plans going forward</vt:lpstr>
      <vt:lpstr>What are the key points to make in the report about systematics?</vt:lpstr>
      <vt:lpstr>Proposed Agenda for Face-to-face</vt:lpstr>
    </vt:vector>
  </TitlesOfParts>
  <Company/>
  <LinksUpToDate>false</LinksUpToDate>
  <SharedDoc>false</SharedDoc>
  <HyperlinksChanged>false</HyperlinksChanged>
  <AppVersion>16.0012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Thoughts on Systematic Errors for CMB Polarization </dc:title>
  <dc:creator>Brendan C</dc:creator>
  <cp:lastModifiedBy>Brendan C</cp:lastModifiedBy>
  <cp:revision>73</cp:revision>
  <dcterms:created xsi:type="dcterms:W3CDTF">2018-03-14T18:07:56Z</dcterms:created>
  <dcterms:modified xsi:type="dcterms:W3CDTF">2018-05-03T12:59:12Z</dcterms:modified>
</cp:coreProperties>
</file>