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7" r:id="rId3"/>
    <p:sldId id="260" r:id="rId4"/>
    <p:sldId id="263" r:id="rId5"/>
    <p:sldId id="264" r:id="rId6"/>
    <p:sldId id="265" r:id="rId7"/>
    <p:sldId id="266" r:id="rId8"/>
    <p:sldId id="267"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9" d="100"/>
          <a:sy n="99" d="100"/>
        </p:scale>
        <p:origin x="-1576" y="-2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printerSettings" Target="printerSettings/printerSettings1.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A4DEFA1-751D-4864-B049-4B1C56F50837}" type="datetimeFigureOut">
              <a:rPr lang="en-US" smtClean="0"/>
              <a:t>9/19/17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14533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4DEFA1-751D-4864-B049-4B1C56F50837}" type="datetimeFigureOut">
              <a:rPr lang="en-US" smtClean="0"/>
              <a:t>9/19/17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3533739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4DEFA1-751D-4864-B049-4B1C56F50837}" type="datetimeFigureOut">
              <a:rPr lang="en-US" smtClean="0"/>
              <a:t>9/19/17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2741671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A4DEFA1-751D-4864-B049-4B1C56F50837}" type="datetimeFigureOut">
              <a:rPr lang="en-US" smtClean="0"/>
              <a:t>9/19/17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266965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A4DEFA1-751D-4864-B049-4B1C56F50837}" type="datetimeFigureOut">
              <a:rPr lang="en-US" smtClean="0"/>
              <a:t>9/19/17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2032669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A4DEFA1-751D-4864-B049-4B1C56F50837}" type="datetimeFigureOut">
              <a:rPr lang="en-US" smtClean="0"/>
              <a:t>9/19/17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1080665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4DEFA1-751D-4864-B049-4B1C56F50837}" type="datetimeFigureOut">
              <a:rPr lang="en-US" smtClean="0"/>
              <a:t>9/19/17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350401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4DEFA1-751D-4864-B049-4B1C56F50837}" type="datetimeFigureOut">
              <a:rPr lang="en-US" smtClean="0"/>
              <a:t>9/19/17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2728550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4DEFA1-751D-4864-B049-4B1C56F50837}" type="datetimeFigureOut">
              <a:rPr lang="en-US" smtClean="0"/>
              <a:t>9/19/17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30345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4DEFA1-751D-4864-B049-4B1C56F50837}" type="datetimeFigureOut">
              <a:rPr lang="en-US" smtClean="0"/>
              <a:t>9/19/17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3223508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4DEFA1-751D-4864-B049-4B1C56F50837}" type="datetimeFigureOut">
              <a:rPr lang="en-US" smtClean="0"/>
              <a:t>9/19/17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DD4EA8-68FD-4697-B64D-247B5DC6927A}" type="slidenum">
              <a:rPr lang="en-US" smtClean="0"/>
              <a:t>‹#›</a:t>
            </a:fld>
            <a:endParaRPr lang="en-US"/>
          </a:p>
        </p:txBody>
      </p:sp>
    </p:spTree>
    <p:extLst>
      <p:ext uri="{BB962C8B-B14F-4D97-AF65-F5344CB8AC3E}">
        <p14:creationId xmlns:p14="http://schemas.microsoft.com/office/powerpoint/2010/main" val="398691308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4DEFA1-751D-4864-B049-4B1C56F50837}" type="datetimeFigureOut">
              <a:rPr lang="en-US" smtClean="0"/>
              <a:t>9/19/17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DD4EA8-68FD-4697-B64D-247B5DC6927A}" type="slidenum">
              <a:rPr lang="en-US" smtClean="0"/>
              <a:t>‹#›</a:t>
            </a:fld>
            <a:endParaRPr lang="en-US"/>
          </a:p>
        </p:txBody>
      </p:sp>
    </p:spTree>
    <p:extLst>
      <p:ext uri="{BB962C8B-B14F-4D97-AF65-F5344CB8AC3E}">
        <p14:creationId xmlns:p14="http://schemas.microsoft.com/office/powerpoint/2010/main" val="21205094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4" Type="http://schemas.openxmlformats.org/officeDocument/2006/relationships/image" Target="../media/image3.JPG"/><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4" Type="http://schemas.openxmlformats.org/officeDocument/2006/relationships/image" Target="../media/image6.JPG"/><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 Id="rId3" Type="http://schemas.openxmlformats.org/officeDocument/2006/relationships/image" Target="../media/image8.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 Id="rId3" Type="http://schemas.openxmlformats.org/officeDocument/2006/relationships/image" Target="../media/image10.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 Id="rId3" Type="http://schemas.openxmlformats.org/officeDocument/2006/relationships/image" Target="../media/image1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 Id="rId3" Type="http://schemas.openxmlformats.org/officeDocument/2006/relationships/image" Target="../media/image1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 Id="rId3" Type="http://schemas.openxmlformats.org/officeDocument/2006/relationships/image" Target="../media/image1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Increase in DLFOV by correction for coma aberrations</a:t>
            </a:r>
            <a:endParaRPr lang="en-GB" dirty="0"/>
          </a:p>
        </p:txBody>
      </p:sp>
      <p:sp>
        <p:nvSpPr>
          <p:cNvPr id="3" name="Subtitle 2"/>
          <p:cNvSpPr>
            <a:spLocks noGrp="1"/>
          </p:cNvSpPr>
          <p:nvPr>
            <p:ph type="subTitle" idx="1"/>
          </p:nvPr>
        </p:nvSpPr>
        <p:spPr/>
        <p:txBody>
          <a:bodyPr/>
          <a:lstStyle/>
          <a:p>
            <a:r>
              <a:rPr lang="en-GB" dirty="0" smtClean="0"/>
              <a:t>Richard Hills</a:t>
            </a:r>
          </a:p>
          <a:p>
            <a:r>
              <a:rPr lang="en-GB" dirty="0" smtClean="0"/>
              <a:t>Cavendish Lab</a:t>
            </a:r>
          </a:p>
          <a:p>
            <a:r>
              <a:rPr lang="en-GB" dirty="0" smtClean="0"/>
              <a:t>Cambridge, UK</a:t>
            </a:r>
            <a:endParaRPr lang="en-GB" dirty="0"/>
          </a:p>
        </p:txBody>
      </p:sp>
    </p:spTree>
    <p:extLst>
      <p:ext uri="{BB962C8B-B14F-4D97-AF65-F5344CB8AC3E}">
        <p14:creationId xmlns:p14="http://schemas.microsoft.com/office/powerpoint/2010/main" val="39950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304800" y="152399"/>
            <a:ext cx="8618017" cy="2883675"/>
          </a:xfrm>
        </p:spPr>
        <p:txBody>
          <a:bodyPr>
            <a:noAutofit/>
          </a:bodyPr>
          <a:lstStyle/>
          <a:p>
            <a:endParaRPr lang="en-US" sz="2000" dirty="0" smtClean="0"/>
          </a:p>
          <a:p>
            <a:r>
              <a:rPr lang="en-US" sz="2000" dirty="0"/>
              <a:t>F</a:t>
            </a:r>
            <a:r>
              <a:rPr lang="en-US" sz="2000" dirty="0" smtClean="0"/>
              <a:t>irst make Zemax versions of the Open Dragone and Crossed Dragone cases.</a:t>
            </a:r>
          </a:p>
          <a:p>
            <a:r>
              <a:rPr lang="en-US" sz="2000" dirty="0" smtClean="0"/>
              <a:t>These used conics,  i.e. </a:t>
            </a:r>
            <a:r>
              <a:rPr lang="en-US" sz="2000" dirty="0" err="1" smtClean="0"/>
              <a:t>paraboloidal</a:t>
            </a:r>
            <a:r>
              <a:rPr lang="en-US" sz="2000" dirty="0" smtClean="0"/>
              <a:t> primaries and ellipsoidal </a:t>
            </a:r>
            <a:r>
              <a:rPr lang="en-US" sz="2000" dirty="0" err="1" smtClean="0"/>
              <a:t>secondaries</a:t>
            </a:r>
            <a:r>
              <a:rPr lang="en-US" sz="2000" dirty="0" smtClean="0"/>
              <a:t>.</a:t>
            </a:r>
          </a:p>
          <a:p>
            <a:r>
              <a:rPr lang="en-US" sz="2000" dirty="0"/>
              <a:t>T</a:t>
            </a:r>
            <a:r>
              <a:rPr lang="en-US" sz="2000" dirty="0" smtClean="0"/>
              <a:t>hen make matching versions using polynomials in x and y, up to 6</a:t>
            </a:r>
            <a:r>
              <a:rPr lang="en-US" sz="2000" baseline="30000" dirty="0" smtClean="0"/>
              <a:t>th</a:t>
            </a:r>
            <a:r>
              <a:rPr lang="en-US" sz="2000" dirty="0" smtClean="0"/>
              <a:t> order.</a:t>
            </a:r>
          </a:p>
          <a:p>
            <a:endParaRPr lang="en-US" sz="2000" dirty="0" smtClean="0"/>
          </a:p>
          <a:p>
            <a:r>
              <a:rPr lang="en-US" sz="2000" dirty="0" smtClean="0"/>
              <a:t>Here are the Open models:</a:t>
            </a:r>
          </a:p>
          <a:p>
            <a:pPr lvl="1"/>
            <a:r>
              <a:rPr lang="en-US" sz="1800" dirty="0" smtClean="0"/>
              <a:t>From </a:t>
            </a:r>
            <a:r>
              <a:rPr lang="en-US" sz="1800" dirty="0" err="1" smtClean="0"/>
              <a:t>Shaul</a:t>
            </a:r>
            <a:r>
              <a:rPr lang="en-US" sz="1800" dirty="0" smtClean="0"/>
              <a:t>			Zemax conics	         Zemax polynomials</a:t>
            </a:r>
            <a:r>
              <a:rPr lang="en-US" sz="1600" dirty="0" smtClean="0"/>
              <a:t>		 </a:t>
            </a:r>
          </a:p>
          <a:p>
            <a:pPr marL="0" indent="0">
              <a:buNone/>
            </a:pPr>
            <a:endParaRPr lang="en-US" sz="2000" dirty="0" smtClean="0"/>
          </a:p>
          <a:p>
            <a:pPr lvl="2"/>
            <a:endParaRPr lang="en-US" sz="1000" dirty="0" smtClean="0"/>
          </a:p>
          <a:p>
            <a:pPr lvl="1"/>
            <a:endParaRPr lang="en-US" sz="1200" dirty="0" smtClean="0"/>
          </a:p>
          <a:p>
            <a:pPr lvl="1"/>
            <a:endParaRPr lang="en-US" sz="1200" dirty="0"/>
          </a:p>
        </p:txBody>
      </p:sp>
      <p:sp>
        <p:nvSpPr>
          <p:cNvPr id="5" name="Rectangle 4"/>
          <p:cNvSpPr/>
          <p:nvPr/>
        </p:nvSpPr>
        <p:spPr>
          <a:xfrm>
            <a:off x="267482" y="267230"/>
            <a:ext cx="6359350" cy="523220"/>
          </a:xfrm>
          <a:prstGeom prst="rect">
            <a:avLst/>
          </a:prstGeom>
        </p:spPr>
        <p:txBody>
          <a:bodyPr wrap="square">
            <a:spAutoFit/>
          </a:bodyPr>
          <a:lstStyle/>
          <a:p>
            <a:pPr algn="ctr"/>
            <a:endParaRPr lang="en-US" sz="2800" dirty="0" smtClean="0"/>
          </a:p>
        </p:txBody>
      </p:sp>
      <p:pic>
        <p:nvPicPr>
          <p:cNvPr id="7" name="Picture 3" descr="Y:\Downloads\140cm_open_dragone_mid-stop_raytrace.PNG.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4569" t="3149" r="8914" b="7952"/>
          <a:stretch/>
        </p:blipFill>
        <p:spPr bwMode="auto">
          <a:xfrm>
            <a:off x="838200" y="2895600"/>
            <a:ext cx="3409226" cy="320892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l="22500" t="3254" r="48333" b="21953"/>
          <a:stretch/>
        </p:blipFill>
        <p:spPr>
          <a:xfrm>
            <a:off x="6400800" y="3036075"/>
            <a:ext cx="2135014" cy="2927978"/>
          </a:xfrm>
          <a:prstGeom prst="rect">
            <a:avLst/>
          </a:prstGeom>
        </p:spPr>
      </p:pic>
      <p:pic>
        <p:nvPicPr>
          <p:cNvPr id="11" name="Picture 10"/>
          <p:cNvPicPr>
            <a:picLocks noChangeAspect="1"/>
          </p:cNvPicPr>
          <p:nvPr/>
        </p:nvPicPr>
        <p:blipFill rotWithShape="1">
          <a:blip r:embed="rId4">
            <a:extLst>
              <a:ext uri="{28A0092B-C50C-407E-A947-70E740481C1C}">
                <a14:useLocalDpi xmlns:a14="http://schemas.microsoft.com/office/drawing/2010/main" val="0"/>
              </a:ext>
            </a:extLst>
          </a:blip>
          <a:srcRect l="18333" t="4368" r="43334" b="2795"/>
          <a:stretch/>
        </p:blipFill>
        <p:spPr>
          <a:xfrm>
            <a:off x="3733800" y="2934017"/>
            <a:ext cx="2441935" cy="3132093"/>
          </a:xfrm>
          <a:prstGeom prst="rect">
            <a:avLst/>
          </a:prstGeom>
        </p:spPr>
      </p:pic>
    </p:spTree>
    <p:extLst>
      <p:ext uri="{BB962C8B-B14F-4D97-AF65-F5344CB8AC3E}">
        <p14:creationId xmlns:p14="http://schemas.microsoft.com/office/powerpoint/2010/main" val="113735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Y:\Downloads\140cm_approx_epic_20170825.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6330" t="7811" r="7565" b="7951"/>
          <a:stretch/>
        </p:blipFill>
        <p:spPr bwMode="auto">
          <a:xfrm>
            <a:off x="5181600" y="304800"/>
            <a:ext cx="3733800" cy="29106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1"/>
          <p:cNvSpPr>
            <a:spLocks noGrp="1"/>
          </p:cNvSpPr>
          <p:nvPr>
            <p:ph idx="1"/>
          </p:nvPr>
        </p:nvSpPr>
        <p:spPr>
          <a:xfrm>
            <a:off x="152400" y="267230"/>
            <a:ext cx="7086600" cy="3390369"/>
          </a:xfrm>
        </p:spPr>
        <p:txBody>
          <a:bodyPr>
            <a:noAutofit/>
          </a:bodyPr>
          <a:lstStyle/>
          <a:p>
            <a:endParaRPr lang="en-US" sz="2000" dirty="0" smtClean="0"/>
          </a:p>
          <a:p>
            <a:pPr marL="0" indent="0">
              <a:buNone/>
            </a:pPr>
            <a:r>
              <a:rPr lang="en-US" sz="2000" dirty="0" smtClean="0"/>
              <a:t>And these are the Crossed Dragone versions</a:t>
            </a:r>
          </a:p>
          <a:p>
            <a:endParaRPr lang="en-US" sz="2000" dirty="0"/>
          </a:p>
          <a:p>
            <a:pPr marL="0" indent="0">
              <a:buNone/>
            </a:pPr>
            <a:r>
              <a:rPr lang="en-US" sz="2000" dirty="0" smtClean="0"/>
              <a:t>	The one sent by </a:t>
            </a:r>
            <a:r>
              <a:rPr lang="en-US" sz="2000" dirty="0" err="1" smtClean="0"/>
              <a:t>Shaul</a:t>
            </a:r>
            <a:r>
              <a:rPr lang="en-US" sz="2000" dirty="0" smtClean="0"/>
              <a:t>     	&gt;&gt;&gt;</a:t>
            </a:r>
          </a:p>
          <a:p>
            <a:endParaRPr lang="en-US" sz="2000" dirty="0" smtClean="0"/>
          </a:p>
          <a:p>
            <a:endParaRPr lang="en-US" sz="2000" dirty="0"/>
          </a:p>
          <a:p>
            <a:pPr marL="0" indent="0">
              <a:buNone/>
            </a:pPr>
            <a:r>
              <a:rPr lang="en-US" sz="2000" dirty="0" smtClean="0"/>
              <a:t>	The Zemax versions below:</a:t>
            </a:r>
          </a:p>
          <a:p>
            <a:endParaRPr lang="en-US" sz="2000" dirty="0"/>
          </a:p>
          <a:p>
            <a:pPr marL="0" indent="0">
              <a:buNone/>
            </a:pPr>
            <a:r>
              <a:rPr lang="en-US" sz="2000" dirty="0"/>
              <a:t>	</a:t>
            </a:r>
            <a:r>
              <a:rPr lang="en-US" sz="2000" dirty="0" smtClean="0"/>
              <a:t>	Conics			      	Polynomials</a:t>
            </a:r>
            <a:endParaRPr lang="en-US" sz="1800" dirty="0" smtClean="0"/>
          </a:p>
          <a:p>
            <a:pPr lvl="1"/>
            <a:endParaRPr lang="en-US" sz="1800" dirty="0" smtClean="0"/>
          </a:p>
          <a:p>
            <a:pPr lvl="2"/>
            <a:endParaRPr lang="en-US" sz="1000" dirty="0" smtClean="0"/>
          </a:p>
          <a:p>
            <a:pPr lvl="1"/>
            <a:endParaRPr lang="en-US" sz="1200" dirty="0" smtClean="0"/>
          </a:p>
          <a:p>
            <a:pPr lvl="1"/>
            <a:endParaRPr lang="en-US" sz="1200" dirty="0"/>
          </a:p>
        </p:txBody>
      </p:sp>
      <p:sp>
        <p:nvSpPr>
          <p:cNvPr id="5" name="Rectangle 4"/>
          <p:cNvSpPr/>
          <p:nvPr/>
        </p:nvSpPr>
        <p:spPr>
          <a:xfrm>
            <a:off x="267482" y="267230"/>
            <a:ext cx="6359350" cy="523220"/>
          </a:xfrm>
          <a:prstGeom prst="rect">
            <a:avLst/>
          </a:prstGeom>
        </p:spPr>
        <p:txBody>
          <a:bodyPr wrap="square">
            <a:spAutoFit/>
          </a:bodyPr>
          <a:lstStyle/>
          <a:p>
            <a:pPr algn="ctr"/>
            <a:endParaRPr lang="en-US" sz="28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17499" t="16956" r="40001" b="12236"/>
          <a:stretch/>
        </p:blipFill>
        <p:spPr>
          <a:xfrm>
            <a:off x="838200" y="3505200"/>
            <a:ext cx="3384233" cy="2986111"/>
          </a:xfrm>
          <a:prstGeom prst="rect">
            <a:avLst/>
          </a:prstGeom>
        </p:spPr>
      </p:pic>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15615" t="1947" r="40664" b="22141"/>
          <a:stretch/>
        </p:blipFill>
        <p:spPr>
          <a:xfrm>
            <a:off x="4724399" y="3519512"/>
            <a:ext cx="3200401" cy="2971799"/>
          </a:xfrm>
          <a:prstGeom prst="rect">
            <a:avLst/>
          </a:prstGeom>
        </p:spPr>
      </p:pic>
    </p:spTree>
    <p:extLst>
      <p:ext uri="{BB962C8B-B14F-4D97-AF65-F5344CB8AC3E}">
        <p14:creationId xmlns:p14="http://schemas.microsoft.com/office/powerpoint/2010/main" val="3018775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152400" y="267230"/>
            <a:ext cx="8382000" cy="3390369"/>
          </a:xfrm>
        </p:spPr>
        <p:txBody>
          <a:bodyPr>
            <a:noAutofit/>
          </a:bodyPr>
          <a:lstStyle/>
          <a:p>
            <a:endParaRPr lang="en-US" sz="2000" dirty="0" smtClean="0"/>
          </a:p>
          <a:p>
            <a:r>
              <a:rPr lang="en-US" sz="2000" dirty="0" smtClean="0"/>
              <a:t>With 6</a:t>
            </a:r>
            <a:r>
              <a:rPr lang="en-US" sz="2000" baseline="30000" dirty="0" smtClean="0"/>
              <a:t>th</a:t>
            </a:r>
            <a:r>
              <a:rPr lang="en-US" sz="2000" dirty="0" smtClean="0"/>
              <a:t> order polynomials the performance is essentially identical to that of the conics.  The wavefront errors on axis are &lt; 1 micron.</a:t>
            </a:r>
          </a:p>
          <a:p>
            <a:r>
              <a:rPr lang="en-US" sz="2000" dirty="0" smtClean="0"/>
              <a:t>Here are spot diagrams for fields at +/- 7.5 </a:t>
            </a:r>
            <a:r>
              <a:rPr lang="en-US" sz="2000" dirty="0" err="1" smtClean="0"/>
              <a:t>deg</a:t>
            </a:r>
            <a:r>
              <a:rPr lang="en-US" sz="2000" dirty="0" smtClean="0"/>
              <a:t> for the Open case.</a:t>
            </a:r>
            <a:r>
              <a:rPr lang="en-US" sz="2000" dirty="0"/>
              <a:t> </a:t>
            </a:r>
            <a:r>
              <a:rPr lang="en-US" sz="2000" dirty="0" smtClean="0"/>
              <a:t> (</a:t>
            </a:r>
            <a:r>
              <a:rPr lang="en-US" sz="2000" dirty="0"/>
              <a:t>N</a:t>
            </a:r>
            <a:r>
              <a:rPr lang="en-US" sz="2000" dirty="0" smtClean="0"/>
              <a:t>ote that the “exaggeration” is 5, i.e. spread of spot is enlarged x5 w.r.t. position)</a:t>
            </a:r>
          </a:p>
          <a:p>
            <a:pPr marL="0" indent="0">
              <a:buNone/>
            </a:pPr>
            <a:endParaRPr lang="en-US" sz="2000" dirty="0"/>
          </a:p>
          <a:p>
            <a:pPr marL="0" indent="0">
              <a:buNone/>
            </a:pPr>
            <a:r>
              <a:rPr lang="en-US" sz="2000" dirty="0"/>
              <a:t>	</a:t>
            </a:r>
            <a:r>
              <a:rPr lang="en-US" sz="2000" dirty="0" smtClean="0"/>
              <a:t>	Conics			      	Polynomials</a:t>
            </a:r>
            <a:endParaRPr lang="en-US" sz="1800" dirty="0" smtClean="0"/>
          </a:p>
          <a:p>
            <a:pPr lvl="1"/>
            <a:endParaRPr lang="en-US" sz="1800" dirty="0" smtClean="0"/>
          </a:p>
          <a:p>
            <a:pPr lvl="2"/>
            <a:endParaRPr lang="en-US" sz="1000" dirty="0" smtClean="0"/>
          </a:p>
          <a:p>
            <a:pPr lvl="1"/>
            <a:endParaRPr lang="en-US" sz="1200" dirty="0" smtClean="0"/>
          </a:p>
          <a:p>
            <a:pPr lvl="1"/>
            <a:endParaRPr lang="en-US" sz="1200" dirty="0"/>
          </a:p>
        </p:txBody>
      </p:sp>
      <p:sp>
        <p:nvSpPr>
          <p:cNvPr id="5" name="Rectangle 4"/>
          <p:cNvSpPr/>
          <p:nvPr/>
        </p:nvSpPr>
        <p:spPr>
          <a:xfrm>
            <a:off x="267482" y="267230"/>
            <a:ext cx="6359350" cy="523220"/>
          </a:xfrm>
          <a:prstGeom prst="rect">
            <a:avLst/>
          </a:prstGeom>
        </p:spPr>
        <p:txBody>
          <a:bodyPr wrap="square">
            <a:spAutoFit/>
          </a:bodyPr>
          <a:lstStyle/>
          <a:p>
            <a:pPr algn="ctr"/>
            <a:endParaRPr lang="en-US" sz="2800" dirty="0" smtClean="0"/>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l="15000" t="4812" r="41667" b="25069"/>
          <a:stretch/>
        </p:blipFill>
        <p:spPr>
          <a:xfrm>
            <a:off x="559443" y="2853159"/>
            <a:ext cx="4123547" cy="3568501"/>
          </a:xfrm>
          <a:prstGeom prst="rect">
            <a:avLst/>
          </a:prstGeom>
        </p:spPr>
      </p:pic>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15727" t="4963" r="45891" b="26585"/>
          <a:stretch/>
        </p:blipFill>
        <p:spPr>
          <a:xfrm>
            <a:off x="4495800" y="2853159"/>
            <a:ext cx="3652412" cy="3483665"/>
          </a:xfrm>
          <a:prstGeom prst="rect">
            <a:avLst/>
          </a:prstGeom>
        </p:spPr>
      </p:pic>
    </p:spTree>
    <p:extLst>
      <p:ext uri="{BB962C8B-B14F-4D97-AF65-F5344CB8AC3E}">
        <p14:creationId xmlns:p14="http://schemas.microsoft.com/office/powerpoint/2010/main" val="3192679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381000" y="152400"/>
            <a:ext cx="8153400" cy="5981170"/>
          </a:xfrm>
        </p:spPr>
        <p:txBody>
          <a:bodyPr>
            <a:noAutofit/>
          </a:bodyPr>
          <a:lstStyle/>
          <a:p>
            <a:endParaRPr lang="en-US" sz="2000" dirty="0" smtClean="0"/>
          </a:p>
          <a:p>
            <a:pPr marL="0" indent="0">
              <a:buNone/>
            </a:pPr>
            <a:r>
              <a:rPr lang="en-US" sz="2000" dirty="0" smtClean="0"/>
              <a:t>Optimization in Zemax</a:t>
            </a:r>
          </a:p>
          <a:p>
            <a:r>
              <a:rPr lang="en-US" sz="2000" dirty="0" smtClean="0"/>
              <a:t>Although it is possible to </a:t>
            </a:r>
            <a:r>
              <a:rPr lang="en-US" sz="2000" dirty="0"/>
              <a:t>derive </a:t>
            </a:r>
            <a:r>
              <a:rPr lang="en-US" sz="2000" dirty="0" smtClean="0"/>
              <a:t>the changes to the polynomial terms needed to correct for </a:t>
            </a:r>
            <a:r>
              <a:rPr lang="en-US" sz="2000" dirty="0"/>
              <a:t>coma analytically, </a:t>
            </a:r>
            <a:r>
              <a:rPr lang="en-US" sz="2000" dirty="0" smtClean="0"/>
              <a:t>it is easier to brute force it using the optimization feature in Zemax.</a:t>
            </a:r>
          </a:p>
          <a:p>
            <a:r>
              <a:rPr lang="en-US" sz="2000" dirty="0" smtClean="0"/>
              <a:t>It is simplest to allow all the terms to vary, but this means that one has to introduce additional constraints to keep the gross optical properties to be what we want.  Here are I forced the angles of incidence of the edge rays (in +y, -y and x directions) to be fixed at the values of the classical design.</a:t>
            </a:r>
          </a:p>
          <a:p>
            <a:r>
              <a:rPr lang="en-US" sz="2000" dirty="0" smtClean="0"/>
              <a:t>I used the center plus a ring of points at 3.5 degree radius for the Open case and 5 </a:t>
            </a:r>
            <a:r>
              <a:rPr lang="en-US" sz="2000" dirty="0" err="1" smtClean="0"/>
              <a:t>deg</a:t>
            </a:r>
            <a:r>
              <a:rPr lang="en-US" sz="2000" dirty="0" smtClean="0"/>
              <a:t> for the Crossed case and minimized the </a:t>
            </a:r>
            <a:r>
              <a:rPr lang="en-US" sz="2000" dirty="0" err="1" smtClean="0"/>
              <a:t>rms</a:t>
            </a:r>
            <a:r>
              <a:rPr lang="en-US" sz="2000" dirty="0" smtClean="0"/>
              <a:t> spot size.</a:t>
            </a:r>
          </a:p>
          <a:p>
            <a:r>
              <a:rPr lang="en-US" sz="2000" dirty="0" smtClean="0"/>
              <a:t>Before and after</a:t>
            </a:r>
            <a:br>
              <a:rPr lang="en-US" sz="2000" dirty="0" smtClean="0"/>
            </a:br>
            <a:r>
              <a:rPr lang="en-US" sz="2000" dirty="0" smtClean="0"/>
              <a:t>spot diagrams for</a:t>
            </a:r>
            <a:br>
              <a:rPr lang="en-US" sz="2000" dirty="0" smtClean="0"/>
            </a:br>
            <a:r>
              <a:rPr lang="en-US" sz="2000" dirty="0" smtClean="0"/>
              <a:t>the Crossed case.</a:t>
            </a:r>
          </a:p>
          <a:p>
            <a:r>
              <a:rPr lang="en-US" sz="2000" dirty="0" smtClean="0"/>
              <a:t>As expected, coma</a:t>
            </a:r>
            <a:br>
              <a:rPr lang="en-US" sz="2000" dirty="0" smtClean="0"/>
            </a:br>
            <a:r>
              <a:rPr lang="en-US" sz="2000" dirty="0" smtClean="0"/>
              <a:t>is removed but </a:t>
            </a:r>
            <a:br>
              <a:rPr lang="en-US" sz="2000" dirty="0" smtClean="0"/>
            </a:br>
            <a:r>
              <a:rPr lang="en-US" sz="2000" dirty="0" smtClean="0"/>
              <a:t>astigmatism and </a:t>
            </a:r>
            <a:br>
              <a:rPr lang="en-US" sz="2000" dirty="0" smtClean="0"/>
            </a:br>
            <a:r>
              <a:rPr lang="en-US" sz="2000" dirty="0" smtClean="0"/>
              <a:t>curvature of the </a:t>
            </a:r>
            <a:br>
              <a:rPr lang="en-US" sz="2000" dirty="0" smtClean="0"/>
            </a:br>
            <a:r>
              <a:rPr lang="en-US" sz="2000" dirty="0" smtClean="0"/>
              <a:t>focal</a:t>
            </a:r>
            <a:r>
              <a:rPr lang="en-US" sz="2000" dirty="0"/>
              <a:t> </a:t>
            </a:r>
            <a:r>
              <a:rPr lang="en-US" sz="2000" dirty="0" smtClean="0"/>
              <a:t>plane remain.</a:t>
            </a:r>
            <a:br>
              <a:rPr lang="en-US" sz="2000" dirty="0" smtClean="0"/>
            </a:br>
            <a:endParaRPr lang="en-US" sz="2000" dirty="0"/>
          </a:p>
          <a:p>
            <a:pPr marL="0" indent="0">
              <a:buNone/>
            </a:pPr>
            <a:endParaRPr lang="en-US" sz="1000" dirty="0" smtClean="0"/>
          </a:p>
          <a:p>
            <a:pPr lvl="1"/>
            <a:endParaRPr lang="en-US" sz="1200" dirty="0" smtClean="0"/>
          </a:p>
          <a:p>
            <a:pPr lvl="1"/>
            <a:endParaRPr lang="en-US" sz="1200" dirty="0"/>
          </a:p>
        </p:txBody>
      </p:sp>
      <p:sp>
        <p:nvSpPr>
          <p:cNvPr id="5" name="Rectangle 4"/>
          <p:cNvSpPr/>
          <p:nvPr/>
        </p:nvSpPr>
        <p:spPr>
          <a:xfrm>
            <a:off x="267482" y="267230"/>
            <a:ext cx="6359350" cy="523220"/>
          </a:xfrm>
          <a:prstGeom prst="rect">
            <a:avLst/>
          </a:prstGeom>
        </p:spPr>
        <p:txBody>
          <a:bodyPr wrap="square">
            <a:spAutoFit/>
          </a:bodyPr>
          <a:lstStyle/>
          <a:p>
            <a:pPr algn="ctr"/>
            <a:endParaRPr lang="en-US" sz="2800" dirty="0" smtClean="0"/>
          </a:p>
        </p:txBody>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16667" t="4674" r="46666" b="28323"/>
          <a:stretch/>
        </p:blipFill>
        <p:spPr>
          <a:xfrm>
            <a:off x="3107189" y="3886200"/>
            <a:ext cx="2684011" cy="2623017"/>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6667" t="6371" r="45833" b="28186"/>
          <a:stretch/>
        </p:blipFill>
        <p:spPr>
          <a:xfrm>
            <a:off x="6019800" y="3947271"/>
            <a:ext cx="2744986" cy="2561946"/>
          </a:xfrm>
          <a:prstGeom prst="rect">
            <a:avLst/>
          </a:prstGeom>
        </p:spPr>
      </p:pic>
    </p:spTree>
    <p:extLst>
      <p:ext uri="{BB962C8B-B14F-4D97-AF65-F5344CB8AC3E}">
        <p14:creationId xmlns:p14="http://schemas.microsoft.com/office/powerpoint/2010/main" val="1066078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152400" y="57415"/>
            <a:ext cx="8382000" cy="3390369"/>
          </a:xfrm>
        </p:spPr>
        <p:txBody>
          <a:bodyPr>
            <a:noAutofit/>
          </a:bodyPr>
          <a:lstStyle/>
          <a:p>
            <a:endParaRPr lang="en-US" sz="2000" dirty="0" smtClean="0"/>
          </a:p>
          <a:p>
            <a:pPr marL="0" indent="0">
              <a:buNone/>
            </a:pPr>
            <a:r>
              <a:rPr lang="en-US" sz="2000" dirty="0" smtClean="0"/>
              <a:t>Plots of the </a:t>
            </a:r>
            <a:r>
              <a:rPr lang="en-US" sz="2000" dirty="0" err="1" smtClean="0"/>
              <a:t>rms</a:t>
            </a:r>
            <a:r>
              <a:rPr lang="en-US" sz="2000" dirty="0" smtClean="0"/>
              <a:t> wavefront error as a function of angle (degrees) in the FOV for the Open case with and without correction.  +/-10deg in X and +/-7.5 in Y</a:t>
            </a:r>
          </a:p>
          <a:p>
            <a:pPr marL="0" indent="0">
              <a:buNone/>
            </a:pPr>
            <a:r>
              <a:rPr lang="en-US" sz="2000" dirty="0"/>
              <a:t>	</a:t>
            </a:r>
            <a:r>
              <a:rPr lang="en-US" sz="2000" dirty="0" smtClean="0"/>
              <a:t>Uncorrected (i.e. </a:t>
            </a:r>
            <a:r>
              <a:rPr lang="en-US" sz="2000" dirty="0" err="1" smtClean="0"/>
              <a:t>parab</a:t>
            </a:r>
            <a:r>
              <a:rPr lang="en-US" sz="2000" dirty="0" smtClean="0"/>
              <a:t>/</a:t>
            </a:r>
            <a:r>
              <a:rPr lang="en-US" sz="2000" dirty="0" err="1" smtClean="0"/>
              <a:t>hyperb</a:t>
            </a:r>
            <a:r>
              <a:rPr lang="en-US" sz="2000" dirty="0" smtClean="0"/>
              <a:t>)</a:t>
            </a:r>
            <a:r>
              <a:rPr lang="en-US" sz="2000" dirty="0"/>
              <a:t>	</a:t>
            </a:r>
            <a:r>
              <a:rPr lang="en-US" sz="2000" dirty="0" smtClean="0"/>
              <a:t>	       Corrected</a:t>
            </a:r>
            <a:r>
              <a:rPr lang="en-US" sz="2000" dirty="0"/>
              <a:t>		      	</a:t>
            </a:r>
            <a:endParaRPr lang="en-US" sz="1800" dirty="0"/>
          </a:p>
          <a:p>
            <a:endParaRPr lang="en-US" sz="2000" dirty="0" smtClean="0"/>
          </a:p>
          <a:p>
            <a:endParaRPr lang="en-US" sz="2000" dirty="0"/>
          </a:p>
          <a:p>
            <a:endParaRPr lang="en-US" sz="2000" dirty="0" smtClean="0"/>
          </a:p>
          <a:p>
            <a:endParaRPr lang="en-US" sz="2000" dirty="0"/>
          </a:p>
          <a:p>
            <a:endParaRPr lang="en-US" sz="2000" dirty="0" smtClean="0"/>
          </a:p>
          <a:p>
            <a:endParaRPr lang="en-US" sz="2000" dirty="0"/>
          </a:p>
          <a:p>
            <a:endParaRPr lang="en-US" sz="2000" dirty="0" smtClean="0"/>
          </a:p>
          <a:p>
            <a:pPr marL="0" indent="0">
              <a:buNone/>
            </a:pPr>
            <a:endParaRPr lang="en-US" sz="2000" dirty="0" smtClean="0"/>
          </a:p>
          <a:p>
            <a:r>
              <a:rPr lang="en-US" sz="2000" dirty="0" smtClean="0"/>
              <a:t>The contours are set at 25, 50, 150, 225, 450 and 900 microns.  These correspond to 80% </a:t>
            </a:r>
            <a:r>
              <a:rPr lang="en-US" sz="2000" dirty="0" err="1" smtClean="0"/>
              <a:t>Strehl</a:t>
            </a:r>
            <a:r>
              <a:rPr lang="en-US" sz="2000" dirty="0" smtClean="0"/>
              <a:t> at 900, 450, 150, 100, 50 and 25GHz.  The 10dB edge taper is taken into account in these estimates.</a:t>
            </a:r>
          </a:p>
          <a:p>
            <a:r>
              <a:rPr lang="en-US" sz="2000" dirty="0" smtClean="0"/>
              <a:t>As expected the largest improvement is at the highest frequencies – coma is linear in field angle so it dominates close in.  Astigmatism and curvature are quadratic, so they dominate at </a:t>
            </a:r>
            <a:r>
              <a:rPr lang="en-US" sz="2000" dirty="0"/>
              <a:t>larger </a:t>
            </a:r>
            <a:r>
              <a:rPr lang="en-US" sz="2000" dirty="0" smtClean="0"/>
              <a:t>angles, </a:t>
            </a:r>
            <a:r>
              <a:rPr lang="en-US" sz="2000" dirty="0"/>
              <a:t>and they are </a:t>
            </a:r>
            <a:r>
              <a:rPr lang="en-US" sz="2000" dirty="0" smtClean="0"/>
              <a:t>not removed.</a:t>
            </a:r>
            <a:endParaRPr lang="en-US" sz="1800" dirty="0" smtClean="0"/>
          </a:p>
          <a:p>
            <a:pPr marL="914400" lvl="2" indent="0">
              <a:buNone/>
            </a:pPr>
            <a:endParaRPr lang="en-US" sz="1000" dirty="0" smtClean="0"/>
          </a:p>
          <a:p>
            <a:pPr lvl="1"/>
            <a:endParaRPr lang="en-US" sz="1200" dirty="0" smtClean="0"/>
          </a:p>
          <a:p>
            <a:pPr lvl="1"/>
            <a:endParaRPr lang="en-US" sz="1200" dirty="0"/>
          </a:p>
        </p:txBody>
      </p:sp>
      <p:sp>
        <p:nvSpPr>
          <p:cNvPr id="5" name="Rectangle 4"/>
          <p:cNvSpPr/>
          <p:nvPr/>
        </p:nvSpPr>
        <p:spPr>
          <a:xfrm>
            <a:off x="267482" y="267230"/>
            <a:ext cx="6359350" cy="523220"/>
          </a:xfrm>
          <a:prstGeom prst="rect">
            <a:avLst/>
          </a:prstGeom>
        </p:spPr>
        <p:txBody>
          <a:bodyPr wrap="square">
            <a:spAutoFit/>
          </a:bodyPr>
          <a:lstStyle/>
          <a:p>
            <a:pPr algn="ctr"/>
            <a:endParaRPr lang="en-US" sz="2800" dirty="0" smtClean="0"/>
          </a:p>
        </p:txBody>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7499" t="1696" r="37501" b="20395"/>
          <a:stretch/>
        </p:blipFill>
        <p:spPr>
          <a:xfrm>
            <a:off x="433713" y="1449729"/>
            <a:ext cx="4267538" cy="3232960"/>
          </a:xfrm>
          <a:prstGeom prst="rect">
            <a:avLst/>
          </a:prstGeom>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7499" t="1696" r="37501" b="20395"/>
          <a:stretch/>
        </p:blipFill>
        <p:spPr>
          <a:xfrm>
            <a:off x="4648200" y="1449729"/>
            <a:ext cx="4267538" cy="3232960"/>
          </a:xfrm>
          <a:prstGeom prst="rect">
            <a:avLst/>
          </a:prstGeom>
        </p:spPr>
      </p:pic>
    </p:spTree>
    <p:extLst>
      <p:ext uri="{BB962C8B-B14F-4D97-AF65-F5344CB8AC3E}">
        <p14:creationId xmlns:p14="http://schemas.microsoft.com/office/powerpoint/2010/main" val="299206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152400" y="114831"/>
            <a:ext cx="8382000" cy="3390369"/>
          </a:xfrm>
        </p:spPr>
        <p:txBody>
          <a:bodyPr>
            <a:noAutofit/>
          </a:bodyPr>
          <a:lstStyle/>
          <a:p>
            <a:endParaRPr lang="en-US" sz="2000" dirty="0" smtClean="0"/>
          </a:p>
          <a:p>
            <a:pPr marL="0" indent="0">
              <a:buNone/>
            </a:pPr>
            <a:r>
              <a:rPr lang="en-US" sz="2000" dirty="0" smtClean="0"/>
              <a:t>Here are the equivalent plots for the Crossed case. </a:t>
            </a:r>
          </a:p>
          <a:p>
            <a:pPr marL="0" indent="0">
              <a:buNone/>
            </a:pPr>
            <a:r>
              <a:rPr lang="en-US" sz="2000" dirty="0"/>
              <a:t>	</a:t>
            </a:r>
            <a:r>
              <a:rPr lang="en-US" sz="2000" dirty="0" smtClean="0"/>
              <a:t>Uncorrected (i.e. </a:t>
            </a:r>
            <a:r>
              <a:rPr lang="en-US" sz="2000" dirty="0" err="1" smtClean="0"/>
              <a:t>parab</a:t>
            </a:r>
            <a:r>
              <a:rPr lang="en-US" sz="2000" dirty="0" smtClean="0"/>
              <a:t>/</a:t>
            </a:r>
            <a:r>
              <a:rPr lang="en-US" sz="2000" dirty="0" err="1" smtClean="0"/>
              <a:t>hyperb</a:t>
            </a:r>
            <a:r>
              <a:rPr lang="en-US" sz="2000" dirty="0" smtClean="0"/>
              <a:t>)</a:t>
            </a:r>
            <a:r>
              <a:rPr lang="en-US" sz="2000" dirty="0"/>
              <a:t>	</a:t>
            </a:r>
            <a:r>
              <a:rPr lang="en-US" sz="2000" dirty="0" smtClean="0"/>
              <a:t>	       Corrected</a:t>
            </a:r>
            <a:r>
              <a:rPr lang="en-US" sz="2000" dirty="0"/>
              <a:t>		      	</a:t>
            </a:r>
            <a:endParaRPr lang="en-US" sz="1800" dirty="0"/>
          </a:p>
          <a:p>
            <a:endParaRPr lang="en-US" sz="2000" dirty="0" smtClean="0"/>
          </a:p>
          <a:p>
            <a:endParaRPr lang="en-US" sz="2000" dirty="0"/>
          </a:p>
          <a:p>
            <a:endParaRPr lang="en-US" sz="2000" dirty="0" smtClean="0"/>
          </a:p>
          <a:p>
            <a:endParaRPr lang="en-US" sz="2000" dirty="0"/>
          </a:p>
          <a:p>
            <a:endParaRPr lang="en-US" sz="2000" dirty="0" smtClean="0"/>
          </a:p>
          <a:p>
            <a:endParaRPr lang="en-US" sz="2000" dirty="0"/>
          </a:p>
          <a:p>
            <a:endParaRPr lang="en-US" sz="2000" dirty="0" smtClean="0"/>
          </a:p>
          <a:p>
            <a:pPr marL="0" indent="0">
              <a:buNone/>
            </a:pPr>
            <a:endParaRPr lang="en-US" sz="2000" dirty="0" smtClean="0"/>
          </a:p>
          <a:p>
            <a:r>
              <a:rPr lang="en-US" sz="2000" dirty="0" smtClean="0"/>
              <a:t>The contours are still at 25, 50, 150, 225, 450 and 900 microns but the outer 2 no longer make it on to the plots, i.e. the whole field has &gt; 80% </a:t>
            </a:r>
            <a:r>
              <a:rPr lang="en-US" sz="2000" dirty="0" err="1" smtClean="0"/>
              <a:t>Strehl</a:t>
            </a:r>
            <a:r>
              <a:rPr lang="en-US" sz="2000" dirty="0" smtClean="0"/>
              <a:t> at 50GHz.  I used the suggested 25dB taper (which does increase the DLFOV).</a:t>
            </a:r>
          </a:p>
          <a:p>
            <a:r>
              <a:rPr lang="en-US" sz="2000" dirty="0" smtClean="0"/>
              <a:t>Again the main improvement is in the central region.  The DLFOV is much larger than for the Open case, but it has to be because the detectors cannot be packed so closely (even in angular terms) if you want this strong a taper.</a:t>
            </a:r>
            <a:endParaRPr lang="en-US" sz="1800" dirty="0" smtClean="0"/>
          </a:p>
          <a:p>
            <a:pPr marL="914400" lvl="2" indent="0">
              <a:buNone/>
            </a:pPr>
            <a:endParaRPr lang="en-US" sz="1000" dirty="0" smtClean="0"/>
          </a:p>
          <a:p>
            <a:pPr lvl="1"/>
            <a:endParaRPr lang="en-US" sz="1200" dirty="0" smtClean="0"/>
          </a:p>
          <a:p>
            <a:pPr lvl="1"/>
            <a:endParaRPr lang="en-US" sz="1200" dirty="0"/>
          </a:p>
        </p:txBody>
      </p:sp>
      <p:sp>
        <p:nvSpPr>
          <p:cNvPr id="5" name="Rectangle 4"/>
          <p:cNvSpPr/>
          <p:nvPr/>
        </p:nvSpPr>
        <p:spPr>
          <a:xfrm>
            <a:off x="267482" y="267230"/>
            <a:ext cx="6359350" cy="523220"/>
          </a:xfrm>
          <a:prstGeom prst="rect">
            <a:avLst/>
          </a:prstGeom>
        </p:spPr>
        <p:txBody>
          <a:bodyPr wrap="square">
            <a:spAutoFit/>
          </a:bodyPr>
          <a:lstStyle/>
          <a:p>
            <a:pPr algn="ctr"/>
            <a:endParaRPr lang="en-US" sz="2800" dirty="0" smtClean="0"/>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7499" t="1696" r="38333" b="21953"/>
          <a:stretch/>
        </p:blipFill>
        <p:spPr>
          <a:xfrm>
            <a:off x="292818" y="1219200"/>
            <a:ext cx="4202982" cy="3168308"/>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7499" t="3255" r="38333" b="21953"/>
          <a:stretch/>
        </p:blipFill>
        <p:spPr>
          <a:xfrm>
            <a:off x="4648200" y="1295400"/>
            <a:ext cx="4202982" cy="3103615"/>
          </a:xfrm>
          <a:prstGeom prst="rect">
            <a:avLst/>
          </a:prstGeom>
        </p:spPr>
      </p:pic>
    </p:spTree>
    <p:extLst>
      <p:ext uri="{BB962C8B-B14F-4D97-AF65-F5344CB8AC3E}">
        <p14:creationId xmlns:p14="http://schemas.microsoft.com/office/powerpoint/2010/main" val="288089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152400" y="57415"/>
            <a:ext cx="8839200" cy="3390369"/>
          </a:xfrm>
        </p:spPr>
        <p:txBody>
          <a:bodyPr>
            <a:noAutofit/>
          </a:bodyPr>
          <a:lstStyle/>
          <a:p>
            <a:endParaRPr lang="en-US" sz="2000" dirty="0" smtClean="0"/>
          </a:p>
          <a:p>
            <a:pPr marL="0" indent="0">
              <a:buNone/>
            </a:pPr>
            <a:r>
              <a:rPr lang="en-US" sz="2000" dirty="0" smtClean="0"/>
              <a:t>Finally I checked on how much of the residual loss of gain is due to field curvature.  The answer is quite a lot in the Open case.</a:t>
            </a:r>
          </a:p>
          <a:p>
            <a:pPr marL="0" indent="0">
              <a:buNone/>
            </a:pPr>
            <a:r>
              <a:rPr lang="en-US" sz="2000" dirty="0"/>
              <a:t>	</a:t>
            </a:r>
            <a:r>
              <a:rPr lang="en-US" sz="2000" dirty="0" smtClean="0"/>
              <a:t>Corrected flat focal plane</a:t>
            </a:r>
            <a:r>
              <a:rPr lang="en-US" sz="2000" dirty="0"/>
              <a:t>	</a:t>
            </a:r>
            <a:r>
              <a:rPr lang="en-US" sz="2000" dirty="0" smtClean="0"/>
              <a:t>	   Corrected with convex radius 1.8m</a:t>
            </a:r>
            <a:r>
              <a:rPr lang="en-US" sz="2000" dirty="0"/>
              <a:t>		      	</a:t>
            </a:r>
            <a:endParaRPr lang="en-US" sz="1800" dirty="0"/>
          </a:p>
          <a:p>
            <a:endParaRPr lang="en-US" sz="2000" dirty="0" smtClean="0"/>
          </a:p>
          <a:p>
            <a:endParaRPr lang="en-US" sz="2000" dirty="0"/>
          </a:p>
          <a:p>
            <a:endParaRPr lang="en-US" sz="2000" dirty="0" smtClean="0"/>
          </a:p>
          <a:p>
            <a:endParaRPr lang="en-US" sz="2000" dirty="0"/>
          </a:p>
          <a:p>
            <a:endParaRPr lang="en-US" sz="2000" dirty="0" smtClean="0"/>
          </a:p>
          <a:p>
            <a:endParaRPr lang="en-US" sz="2000" dirty="0"/>
          </a:p>
          <a:p>
            <a:endParaRPr lang="en-US" sz="2000" dirty="0" smtClean="0"/>
          </a:p>
          <a:p>
            <a:pPr marL="0" indent="0">
              <a:buNone/>
            </a:pPr>
            <a:endParaRPr lang="en-US" sz="2000" dirty="0" smtClean="0"/>
          </a:p>
          <a:p>
            <a:r>
              <a:rPr lang="en-US" sz="2000" dirty="0" smtClean="0"/>
              <a:t>The main effect is that the DLFOV field gets quite a lot wider in the x-direction.  This can be understood when one take account of </a:t>
            </a:r>
            <a:r>
              <a:rPr lang="en-US" sz="2000" dirty="0" err="1" smtClean="0"/>
              <a:t>Dragone’s</a:t>
            </a:r>
            <a:r>
              <a:rPr lang="en-US" sz="2000" dirty="0" smtClean="0"/>
              <a:t> comment that, for off-axis systems, one can only remove astigmatism in one direction (e.g. x or y, not both) and the design he gives is for the case of no astigmatism in x.</a:t>
            </a:r>
          </a:p>
          <a:p>
            <a:r>
              <a:rPr lang="en-US" sz="2000" dirty="0" smtClean="0"/>
              <a:t>With astigmatism removed by the geometry, coma corrected by the shape correction and now curvature removed, there are NO Seidel aberrations left!</a:t>
            </a:r>
            <a:endParaRPr lang="en-US" sz="1200" dirty="0"/>
          </a:p>
        </p:txBody>
      </p:sp>
      <p:sp>
        <p:nvSpPr>
          <p:cNvPr id="5" name="Rectangle 4"/>
          <p:cNvSpPr/>
          <p:nvPr/>
        </p:nvSpPr>
        <p:spPr>
          <a:xfrm>
            <a:off x="267482" y="267230"/>
            <a:ext cx="6359350" cy="523220"/>
          </a:xfrm>
          <a:prstGeom prst="rect">
            <a:avLst/>
          </a:prstGeom>
        </p:spPr>
        <p:txBody>
          <a:bodyPr wrap="square">
            <a:spAutoFit/>
          </a:bodyPr>
          <a:lstStyle/>
          <a:p>
            <a:pPr algn="ctr"/>
            <a:endParaRPr lang="en-US" sz="2800" dirty="0" smtClean="0"/>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7499" t="1696" r="37501" b="20395"/>
          <a:stretch/>
        </p:blipFill>
        <p:spPr>
          <a:xfrm>
            <a:off x="326008" y="1424651"/>
            <a:ext cx="4267538" cy="3232960"/>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6666" t="3255" r="38333" b="21953"/>
          <a:stretch/>
        </p:blipFill>
        <p:spPr>
          <a:xfrm>
            <a:off x="4572000" y="1489323"/>
            <a:ext cx="4267616" cy="3103615"/>
          </a:xfrm>
          <a:prstGeom prst="rect">
            <a:avLst/>
          </a:prstGeom>
        </p:spPr>
      </p:pic>
    </p:spTree>
    <p:extLst>
      <p:ext uri="{BB962C8B-B14F-4D97-AF65-F5344CB8AC3E}">
        <p14:creationId xmlns:p14="http://schemas.microsoft.com/office/powerpoint/2010/main" val="3967335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851</TotalTime>
  <Words>350</Words>
  <Application>Microsoft Macintosh PowerPoint</Application>
  <PresentationFormat>On-screen Show (4:3)</PresentationFormat>
  <Paragraphs>80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Increase in DLFOV by correction for coma aberrations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School of Physics and Astronomy</dc:creator>
  <cp:lastModifiedBy>Shaul Hanany</cp:lastModifiedBy>
  <cp:revision>25</cp:revision>
  <dcterms:created xsi:type="dcterms:W3CDTF">2017-09-11T14:55:40Z</dcterms:created>
  <dcterms:modified xsi:type="dcterms:W3CDTF">2017-09-19T18:56:23Z</dcterms:modified>
</cp:coreProperties>
</file>