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5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0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1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3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71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5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6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6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5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DEFA1-751D-4864-B049-4B1C56F50837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4EA8-68FD-4697-B64D-247B5DC6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0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152399"/>
            <a:ext cx="8618017" cy="6400801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I have tried the coma correction process on V3D Open Design.</a:t>
            </a:r>
          </a:p>
          <a:p>
            <a:r>
              <a:rPr lang="en-US" sz="2000" dirty="0" smtClean="0"/>
              <a:t>Now using Zernike Polynomials offset to the </a:t>
            </a:r>
            <a:r>
              <a:rPr lang="en-US" sz="2000" dirty="0" err="1" smtClean="0"/>
              <a:t>centre</a:t>
            </a:r>
            <a:r>
              <a:rPr lang="en-US" sz="2000" dirty="0" smtClean="0"/>
              <a:t> of each mirror</a:t>
            </a:r>
          </a:p>
          <a:p>
            <a:r>
              <a:rPr lang="en-US" sz="2000" dirty="0" smtClean="0"/>
              <a:t>DLFOV    plot is 30 by 15 </a:t>
            </a:r>
            <a:r>
              <a:rPr lang="en-US" sz="2000" dirty="0" err="1" smtClean="0"/>
              <a:t>deg</a:t>
            </a:r>
            <a:endParaRPr lang="en-US" sz="2000" dirty="0" smtClean="0"/>
          </a:p>
          <a:p>
            <a:r>
              <a:rPr lang="en-US" sz="2000" dirty="0" smtClean="0"/>
              <a:t>Un-corrected above</a:t>
            </a:r>
          </a:p>
          <a:p>
            <a:r>
              <a:rPr lang="en-US" sz="2000" dirty="0" smtClean="0"/>
              <a:t>Corrected below</a:t>
            </a:r>
          </a:p>
          <a:p>
            <a:r>
              <a:rPr lang="en-US" sz="2000" dirty="0" err="1" smtClean="0"/>
              <a:t>Colours</a:t>
            </a:r>
            <a:r>
              <a:rPr lang="en-US" sz="2000" dirty="0" smtClean="0"/>
              <a:t> are 80% </a:t>
            </a:r>
            <a:r>
              <a:rPr lang="en-US" sz="2000" dirty="0" err="1" smtClean="0"/>
              <a:t>Strehl</a:t>
            </a:r>
            <a:r>
              <a:rPr lang="en-US" sz="2000" dirty="0"/>
              <a:t> </a:t>
            </a:r>
            <a:r>
              <a:rPr lang="en-US" sz="2000" dirty="0" smtClean="0"/>
              <a:t>at</a:t>
            </a:r>
            <a:r>
              <a:rPr lang="en-GB" sz="2000" dirty="0" smtClean="0"/>
              <a:t> </a:t>
            </a:r>
            <a:r>
              <a:rPr lang="en-GB" sz="2000" dirty="0"/>
              <a:t>48, 58,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GB" sz="2000" dirty="0" smtClean="0"/>
              <a:t>145</a:t>
            </a:r>
            <a:r>
              <a:rPr lang="en-GB" sz="2000" dirty="0"/>
              <a:t>, 174, 433, 520 and </a:t>
            </a:r>
            <a:r>
              <a:rPr lang="en-GB" sz="2000" dirty="0" smtClean="0"/>
              <a:t>899GHz</a:t>
            </a:r>
            <a:endParaRPr lang="en-US" sz="2000" dirty="0"/>
          </a:p>
          <a:p>
            <a:r>
              <a:rPr lang="en-US" sz="2000" dirty="0"/>
              <a:t>Increase is mostly at high</a:t>
            </a:r>
            <a:br>
              <a:rPr lang="en-US" sz="2000" dirty="0"/>
            </a:br>
            <a:r>
              <a:rPr lang="en-US" sz="2000" dirty="0"/>
              <a:t>frequencies  x10 at 899GHz</a:t>
            </a:r>
          </a:p>
          <a:p>
            <a:endParaRPr lang="en-US" sz="1600" dirty="0" smtClean="0"/>
          </a:p>
          <a:p>
            <a:pPr marL="0" indent="0">
              <a:buNone/>
            </a:pPr>
            <a:endParaRPr lang="en-US" sz="2000" dirty="0" smtClean="0"/>
          </a:p>
          <a:p>
            <a:pPr lvl="2"/>
            <a:endParaRPr lang="en-US" sz="10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67482" y="267230"/>
            <a:ext cx="63593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/>
          </a:p>
        </p:txBody>
      </p:sp>
      <p:pic>
        <p:nvPicPr>
          <p:cNvPr id="8" name="Picture 7"/>
          <p:cNvPicPr/>
          <p:nvPr/>
        </p:nvPicPr>
        <p:blipFill rotWithShape="1">
          <a:blip r:embed="rId2"/>
          <a:srcRect l="563" t="16548" r="21458" b="5911"/>
          <a:stretch/>
        </p:blipFill>
        <p:spPr bwMode="auto">
          <a:xfrm>
            <a:off x="4572000" y="1371599"/>
            <a:ext cx="4563456" cy="25525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/>
          <p:cNvPicPr/>
          <p:nvPr/>
        </p:nvPicPr>
        <p:blipFill rotWithShape="1">
          <a:blip r:embed="rId3"/>
          <a:srcRect l="818" t="16364" r="21304" b="5728"/>
          <a:stretch/>
        </p:blipFill>
        <p:spPr bwMode="auto">
          <a:xfrm>
            <a:off x="4595481" y="3956359"/>
            <a:ext cx="4557545" cy="25646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666" y="3810000"/>
            <a:ext cx="4261928" cy="249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5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152399"/>
            <a:ext cx="8618017" cy="6400801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Can get further increase at all frequencies if you allow a curved focal plane.</a:t>
            </a:r>
          </a:p>
          <a:p>
            <a:r>
              <a:rPr lang="en-US" sz="2000" dirty="0" smtClean="0"/>
              <a:t>Radius of Curvature ~3m</a:t>
            </a:r>
          </a:p>
          <a:p>
            <a:r>
              <a:rPr lang="en-US" sz="2000" dirty="0" smtClean="0"/>
              <a:t>Convex: ~10mm at 7.5deg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To use all of this at the low</a:t>
            </a:r>
            <a:br>
              <a:rPr lang="en-US" sz="2000" dirty="0" smtClean="0"/>
            </a:br>
            <a:r>
              <a:rPr lang="en-US" sz="2000" dirty="0" smtClean="0"/>
              <a:t>frequencies you would need </a:t>
            </a:r>
            <a:br>
              <a:rPr lang="en-US" sz="2000" dirty="0" smtClean="0"/>
            </a:br>
            <a:r>
              <a:rPr lang="en-US" sz="2000" dirty="0" smtClean="0"/>
              <a:t>to make the mirrors and the </a:t>
            </a:r>
            <a:br>
              <a:rPr lang="en-US" sz="2000" dirty="0" smtClean="0"/>
            </a:br>
            <a:r>
              <a:rPr lang="en-US" sz="2000" dirty="0" smtClean="0"/>
              <a:t>FP wider in the along scan </a:t>
            </a:r>
            <a:br>
              <a:rPr lang="en-US" sz="2000" dirty="0" smtClean="0"/>
            </a:br>
            <a:r>
              <a:rPr lang="en-US" sz="2000" dirty="0" smtClean="0"/>
              <a:t>direction. </a:t>
            </a:r>
          </a:p>
          <a:p>
            <a:endParaRPr lang="en-US" sz="2000" dirty="0"/>
          </a:p>
          <a:p>
            <a:r>
              <a:rPr lang="en-US" sz="2000" dirty="0"/>
              <a:t>Funny shape is </a:t>
            </a:r>
            <a:r>
              <a:rPr lang="en-US" sz="2000" dirty="0" smtClean="0"/>
              <a:t>pattern on </a:t>
            </a:r>
            <a:br>
              <a:rPr lang="en-US" sz="2000" dirty="0" smtClean="0"/>
            </a:br>
            <a:r>
              <a:rPr lang="en-US" sz="2000" dirty="0" smtClean="0"/>
              <a:t>sky and this is related to </a:t>
            </a:r>
            <a:br>
              <a:rPr lang="en-US" sz="2000" dirty="0" smtClean="0"/>
            </a:br>
            <a:r>
              <a:rPr lang="en-US" sz="2000" dirty="0" smtClean="0"/>
              <a:t>distortion – see next slide.</a:t>
            </a:r>
            <a:br>
              <a:rPr lang="en-US" sz="2000" dirty="0" smtClean="0"/>
            </a:br>
            <a:r>
              <a:rPr lang="en-US" sz="2000" dirty="0"/>
              <a:t>T</a:t>
            </a:r>
            <a:r>
              <a:rPr lang="en-US" sz="2000" dirty="0" smtClean="0"/>
              <a:t>he region of the focal plane </a:t>
            </a:r>
            <a:br>
              <a:rPr lang="en-US" sz="2000" dirty="0" smtClean="0"/>
            </a:br>
            <a:r>
              <a:rPr lang="en-US" sz="2000" dirty="0" smtClean="0"/>
              <a:t>that you would populate is</a:t>
            </a:r>
            <a:br>
              <a:rPr lang="en-US" sz="2000" dirty="0" smtClean="0"/>
            </a:br>
            <a:r>
              <a:rPr lang="en-US" sz="2000" dirty="0" smtClean="0"/>
              <a:t>more or symmetrical in both</a:t>
            </a:r>
            <a:br>
              <a:rPr lang="en-US" sz="2000" dirty="0" smtClean="0"/>
            </a:br>
            <a:r>
              <a:rPr lang="en-US" sz="2000" dirty="0" smtClean="0"/>
              <a:t>directions.</a:t>
            </a:r>
            <a:br>
              <a:rPr lang="en-US" sz="2000" dirty="0" smtClean="0"/>
            </a:b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endParaRPr lang="en-US" sz="1600" dirty="0" smtClean="0"/>
          </a:p>
          <a:p>
            <a:pPr marL="0" indent="0">
              <a:buNone/>
            </a:pPr>
            <a:endParaRPr lang="en-US" sz="2000" dirty="0" smtClean="0"/>
          </a:p>
          <a:p>
            <a:pPr lvl="2"/>
            <a:endParaRPr lang="en-US" sz="10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67482" y="267230"/>
            <a:ext cx="63593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/>
          </a:p>
        </p:txBody>
      </p:sp>
      <p:pic>
        <p:nvPicPr>
          <p:cNvPr id="7" name="Picture 6"/>
          <p:cNvPicPr/>
          <p:nvPr/>
        </p:nvPicPr>
        <p:blipFill rotWithShape="1">
          <a:blip r:embed="rId2"/>
          <a:srcRect l="818" t="16365" r="21510" b="5728"/>
          <a:stretch/>
        </p:blipFill>
        <p:spPr bwMode="auto">
          <a:xfrm>
            <a:off x="4414645" y="1107251"/>
            <a:ext cx="4545490" cy="25645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3800955"/>
            <a:ext cx="4690523" cy="275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5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152399"/>
            <a:ext cx="8618017" cy="6400801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Other Comments about the Open Design</a:t>
            </a:r>
          </a:p>
          <a:p>
            <a:endParaRPr lang="en-US" sz="2000" dirty="0" smtClean="0"/>
          </a:p>
          <a:p>
            <a:r>
              <a:rPr lang="en-US" sz="2000" dirty="0" smtClean="0"/>
              <a:t>It has rather large distortion</a:t>
            </a:r>
          </a:p>
          <a:p>
            <a:pPr lvl="1"/>
            <a:r>
              <a:rPr lang="en-US" sz="1600" dirty="0" smtClean="0"/>
              <a:t>Plot of actual position in focal plane</a:t>
            </a:r>
            <a:br>
              <a:rPr lang="en-US" sz="1600" dirty="0" smtClean="0"/>
            </a:br>
            <a:r>
              <a:rPr lang="en-US" sz="1600" dirty="0" smtClean="0"/>
              <a:t>compared to paraxial positions</a:t>
            </a:r>
          </a:p>
          <a:p>
            <a:pPr lvl="1"/>
            <a:r>
              <a:rPr lang="en-US" sz="1600" dirty="0" smtClean="0"/>
              <a:t>Is this a problem?</a:t>
            </a:r>
          </a:p>
          <a:p>
            <a:pPr lvl="1"/>
            <a:r>
              <a:rPr lang="en-US" sz="1600" dirty="0" smtClean="0"/>
              <a:t>Might it be associated with relatively</a:t>
            </a:r>
            <a:br>
              <a:rPr lang="en-US" sz="1600" dirty="0" smtClean="0"/>
            </a:br>
            <a:r>
              <a:rPr lang="en-US" sz="1600" dirty="0" smtClean="0"/>
              <a:t>high cross-pol off axis?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Telecentricity</a:t>
            </a:r>
            <a:r>
              <a:rPr lang="en-US" sz="2000" dirty="0" smtClean="0"/>
              <a:t> is imperfect and varies over field</a:t>
            </a:r>
          </a:p>
          <a:p>
            <a:pPr lvl="1"/>
            <a:r>
              <a:rPr lang="en-US" sz="1600" dirty="0" smtClean="0"/>
              <a:t>Plot of rays from secondary extended </a:t>
            </a:r>
            <a:br>
              <a:rPr lang="en-US" sz="1600" dirty="0" smtClean="0"/>
            </a:br>
            <a:r>
              <a:rPr lang="en-US" sz="1600" dirty="0" smtClean="0"/>
              <a:t>back to 3m plane</a:t>
            </a:r>
          </a:p>
          <a:p>
            <a:pPr lvl="1"/>
            <a:r>
              <a:rPr lang="en-US" sz="1600" dirty="0" smtClean="0"/>
              <a:t>Means that illumination of stop will</a:t>
            </a:r>
            <a:br>
              <a:rPr lang="en-US" sz="1600" dirty="0" smtClean="0"/>
            </a:br>
            <a:r>
              <a:rPr lang="en-US" sz="1600" dirty="0" smtClean="0"/>
              <a:t>be somewhat off center for off-axis</a:t>
            </a:r>
            <a:br>
              <a:rPr lang="en-US" sz="1600" dirty="0" smtClean="0"/>
            </a:br>
            <a:r>
              <a:rPr lang="en-US" sz="1600" dirty="0" smtClean="0"/>
              <a:t>beams.</a:t>
            </a:r>
          </a:p>
          <a:p>
            <a:pPr lvl="1"/>
            <a:r>
              <a:rPr lang="en-US" sz="1600" dirty="0" smtClean="0"/>
              <a:t>Consequences for beam shape, sidelobes</a:t>
            </a:r>
            <a:br>
              <a:rPr lang="en-US" sz="1600" dirty="0" smtClean="0"/>
            </a:br>
            <a:r>
              <a:rPr lang="en-US" sz="1600" dirty="0" smtClean="0"/>
              <a:t>and perhaps polarization?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endParaRPr lang="en-US" sz="1600" dirty="0" smtClean="0"/>
          </a:p>
          <a:p>
            <a:pPr marL="0" indent="0">
              <a:buNone/>
            </a:pPr>
            <a:endParaRPr lang="en-US" sz="2000" dirty="0" smtClean="0"/>
          </a:p>
          <a:p>
            <a:pPr lvl="2"/>
            <a:endParaRPr lang="en-US" sz="10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67482" y="267230"/>
            <a:ext cx="63593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/>
          </a:p>
        </p:txBody>
      </p:sp>
      <p:pic>
        <p:nvPicPr>
          <p:cNvPr id="6" name="Picture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31" t="23568" r="24622" b="36640"/>
          <a:stretch/>
        </p:blipFill>
        <p:spPr bwMode="auto">
          <a:xfrm>
            <a:off x="4514504" y="1066800"/>
            <a:ext cx="4224655" cy="24288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9922" t="4410" r="14017" b="20629"/>
          <a:stretch/>
        </p:blipFill>
        <p:spPr>
          <a:xfrm>
            <a:off x="4419600" y="3559086"/>
            <a:ext cx="4206178" cy="3108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683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98</Words>
  <Application>Microsoft Macintosh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School of Physics and Astronomy</dc:creator>
  <cp:lastModifiedBy>Shaul Hanany</cp:lastModifiedBy>
  <cp:revision>35</cp:revision>
  <cp:lastPrinted>2017-09-14T16:18:29Z</cp:lastPrinted>
  <dcterms:created xsi:type="dcterms:W3CDTF">2017-09-11T14:55:40Z</dcterms:created>
  <dcterms:modified xsi:type="dcterms:W3CDTF">2017-11-14T19:56:04Z</dcterms:modified>
</cp:coreProperties>
</file>