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62" r:id="rId4"/>
    <p:sldId id="258" r:id="rId5"/>
    <p:sldId id="259" r:id="rId6"/>
    <p:sldId id="257" r:id="rId7"/>
    <p:sldId id="265" r:id="rId8"/>
    <p:sldId id="266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664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X\Desktop\XZ\satellite\base\rebuild\PIC\angle%20plot(open%20dragone%20mid%20stop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scatterChart>
        <c:scatterStyle val="lineMarker"/>
        <c:varyColors val="0"/>
        <c:ser>
          <c:idx val="1"/>
          <c:order val="0"/>
          <c:tx>
            <c:v>Focal plane low</c:v>
          </c:tx>
          <c:spPr>
            <a:ln w="25400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trendline>
            <c:spPr>
              <a:ln w="19050" cap="rnd">
                <a:solidFill>
                  <a:schemeClr val="accent2"/>
                </a:solidFill>
                <a:prstDash val="sysDot"/>
              </a:ln>
              <a:effectLst/>
            </c:spPr>
            <c:trendlineType val="power"/>
            <c:dispRSqr val="0"/>
            <c:dispEq val="0"/>
          </c:trendline>
          <c:xVal>
            <c:numRef>
              <c:f>Sheet1!$D$12:$D$15</c:f>
              <c:numCache>
                <c:formatCode>General</c:formatCode>
                <c:ptCount val="4"/>
                <c:pt idx="0">
                  <c:v>1.0</c:v>
                </c:pt>
                <c:pt idx="1">
                  <c:v>1.2</c:v>
                </c:pt>
                <c:pt idx="2">
                  <c:v>1.4</c:v>
                </c:pt>
                <c:pt idx="3">
                  <c:v>1.6</c:v>
                </c:pt>
              </c:numCache>
            </c:numRef>
          </c:xVal>
          <c:yVal>
            <c:numRef>
              <c:f>Sheet1!$F$12:$F$15</c:f>
              <c:numCache>
                <c:formatCode>General</c:formatCode>
                <c:ptCount val="4"/>
                <c:pt idx="0">
                  <c:v>35.0</c:v>
                </c:pt>
                <c:pt idx="1">
                  <c:v>27.0</c:v>
                </c:pt>
                <c:pt idx="2">
                  <c:v>22.0</c:v>
                </c:pt>
                <c:pt idx="3">
                  <c:v>18.0</c:v>
                </c:pt>
              </c:numCache>
            </c:numRef>
          </c:y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-2087456664"/>
        <c:axId val="-2118989176"/>
      </c:scatterChart>
      <c:valAx>
        <c:axId val="-2087456664"/>
        <c:scaling>
          <c:orientation val="minMax"/>
          <c:min val="0.9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/>
                  <a:t>Aperture Diameter (m)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118989176"/>
        <c:crosses val="autoZero"/>
        <c:crossBetween val="midCat"/>
      </c:valAx>
      <c:valAx>
        <c:axId val="-2118989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dirty="0"/>
                  <a:t>Maximum achievable Alpha (</a:t>
                </a:r>
                <a:r>
                  <a:rPr lang="en-US" sz="1800" dirty="0" err="1"/>
                  <a:t>Deg</a:t>
                </a:r>
                <a:r>
                  <a:rPr lang="en-US" sz="1800" dirty="0"/>
                  <a:t>)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087456664"/>
        <c:crosses val="autoZero"/>
        <c:crossBetween val="midCat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F86-F1EB-460D-B2F1-45070F3CB280}" type="datetimeFigureOut">
              <a:rPr lang="en-US" smtClean="0"/>
              <a:t>8/7/17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8632F-8298-4CDE-B687-987DF51F5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391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F86-F1EB-460D-B2F1-45070F3CB280}" type="datetimeFigureOut">
              <a:rPr lang="en-US" smtClean="0"/>
              <a:t>8/7/17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8632F-8298-4CDE-B687-987DF51F5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950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F86-F1EB-460D-B2F1-45070F3CB280}" type="datetimeFigureOut">
              <a:rPr lang="en-US" smtClean="0"/>
              <a:t>8/7/17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8632F-8298-4CDE-B687-987DF51F5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781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F86-F1EB-460D-B2F1-45070F3CB280}" type="datetimeFigureOut">
              <a:rPr lang="en-US" smtClean="0"/>
              <a:t>8/7/17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8632F-8298-4CDE-B687-987DF51F5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473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F86-F1EB-460D-B2F1-45070F3CB280}" type="datetimeFigureOut">
              <a:rPr lang="en-US" smtClean="0"/>
              <a:t>8/7/17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8632F-8298-4CDE-B687-987DF51F5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508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F86-F1EB-460D-B2F1-45070F3CB280}" type="datetimeFigureOut">
              <a:rPr lang="en-US" smtClean="0"/>
              <a:t>8/7/17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8632F-8298-4CDE-B687-987DF51F5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203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F86-F1EB-460D-B2F1-45070F3CB280}" type="datetimeFigureOut">
              <a:rPr lang="en-US" smtClean="0"/>
              <a:t>8/7/17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8632F-8298-4CDE-B687-987DF51F5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938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F86-F1EB-460D-B2F1-45070F3CB280}" type="datetimeFigureOut">
              <a:rPr lang="en-US" smtClean="0"/>
              <a:t>8/7/17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8632F-8298-4CDE-B687-987DF51F5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242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F86-F1EB-460D-B2F1-45070F3CB280}" type="datetimeFigureOut">
              <a:rPr lang="en-US" smtClean="0"/>
              <a:t>8/7/17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8632F-8298-4CDE-B687-987DF51F5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80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F86-F1EB-460D-B2F1-45070F3CB280}" type="datetimeFigureOut">
              <a:rPr lang="en-US" smtClean="0"/>
              <a:t>8/7/17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8632F-8298-4CDE-B687-987DF51F5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870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C4F86-F1EB-460D-B2F1-45070F3CB280}" type="datetimeFigureOut">
              <a:rPr lang="en-US" smtClean="0"/>
              <a:t>8/7/17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8632F-8298-4CDE-B687-987DF51F5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252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C4F86-F1EB-460D-B2F1-45070F3CB280}" type="datetimeFigureOut">
              <a:rPr lang="en-US" smtClean="0"/>
              <a:t>8/7/17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8632F-8298-4CDE-B687-987DF51F53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68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Optics Study 20170807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174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Comparing DLFOV for Open/Cross </a:t>
            </a:r>
            <a:r>
              <a:rPr lang="en-US" dirty="0" err="1" smtClean="0"/>
              <a:t>Dragone</a:t>
            </a:r>
            <a:endParaRPr lang="en-US" dirty="0" smtClean="0"/>
          </a:p>
          <a:p>
            <a:r>
              <a:rPr lang="en-US" dirty="0" smtClean="0"/>
              <a:t>Alpha/Beta scan angles as a function of aperture for Open </a:t>
            </a:r>
            <a:r>
              <a:rPr lang="en-US" dirty="0" err="1" smtClean="0"/>
              <a:t>Dragone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44567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DLFOV for Open/Cross </a:t>
            </a:r>
            <a:r>
              <a:rPr lang="en-US" dirty="0" err="1" smtClean="0"/>
              <a:t>Dragone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equal aperture and equal f# for both systems</a:t>
            </a:r>
          </a:p>
          <a:p>
            <a:r>
              <a:rPr lang="en-US" dirty="0" smtClean="0"/>
              <a:t>find DLFOV for several frequencies</a:t>
            </a:r>
          </a:p>
          <a:p>
            <a:r>
              <a:rPr lang="en-US" dirty="0" smtClean="0"/>
              <a:t>form ratio open/cross</a:t>
            </a:r>
          </a:p>
          <a:p>
            <a:r>
              <a:rPr lang="en-US" dirty="0" smtClean="0"/>
              <a:t>Verify with several systems that have different tilt angles (all with the same aperture size and f#)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5261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1" name="Picture 3" descr="C:\Users\lab\Documents\Qi_OpticalDesign\CrossDragone\EPIClike_PRstop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071"/>
            <a:ext cx="9144000" cy="6439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52399" y="381000"/>
            <a:ext cx="258882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Cross </a:t>
            </a:r>
            <a:r>
              <a:rPr lang="en-US" sz="2400" dirty="0" err="1" smtClean="0"/>
              <a:t>Dragone</a:t>
            </a:r>
            <a:endParaRPr lang="en-US" sz="2400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6400800" y="1600200"/>
            <a:ext cx="838200" cy="1447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010400" y="1143000"/>
            <a:ext cx="1578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Primary Mirror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828800" y="5486400"/>
            <a:ext cx="1824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Secondary Mirror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595060" y="307717"/>
            <a:ext cx="1240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Focal Plane</a:t>
            </a:r>
            <a:endParaRPr lang="en-US" dirty="0"/>
          </a:p>
        </p:txBody>
      </p:sp>
      <p:cxnSp>
        <p:nvCxnSpPr>
          <p:cNvPr id="12" name="Straight Arrow Connector 11"/>
          <p:cNvCxnSpPr>
            <a:stCxn id="10" idx="0"/>
          </p:cNvCxnSpPr>
          <p:nvPr/>
        </p:nvCxnSpPr>
        <p:spPr>
          <a:xfrm flipV="1">
            <a:off x="2741230" y="5029200"/>
            <a:ext cx="763970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>
            <a:off x="4648200" y="419100"/>
            <a:ext cx="945088" cy="14656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6444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5" name="Picture 3" descr="C:\Users\lab\Documents\Qi_OpticalDesign\OpenDragone\OpenDragone_EPIClike_PRstop_70_160_L250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071"/>
            <a:ext cx="9144000" cy="6439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52400" y="381000"/>
            <a:ext cx="2514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Open </a:t>
            </a:r>
            <a:r>
              <a:rPr lang="en-US" sz="2400" dirty="0" err="1" smtClean="0"/>
              <a:t>Dragone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6629400" y="1301085"/>
            <a:ext cx="1578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Primary Mirror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5981700" y="1752600"/>
            <a:ext cx="838200" cy="14478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362200" y="4267200"/>
            <a:ext cx="1240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Focal Plane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75941" y="5257800"/>
            <a:ext cx="1824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Secondary Mirror</a:t>
            </a:r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3602989" y="4451866"/>
            <a:ext cx="74041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5488370" y="4800600"/>
            <a:ext cx="150430" cy="457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42919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sz="3600" dirty="0" smtClean="0"/>
              <a:t>DLFOV </a:t>
            </a:r>
            <a:r>
              <a:rPr lang="en-US" sz="3600" dirty="0" smtClean="0"/>
              <a:t>Size C</a:t>
            </a:r>
            <a:r>
              <a:rPr lang="en-US" sz="3600" dirty="0" smtClean="0"/>
              <a:t>omparisons</a:t>
            </a:r>
            <a:br>
              <a:rPr lang="en-US" sz="3600" dirty="0" smtClean="0"/>
            </a:br>
            <a:r>
              <a:rPr lang="en-US" sz="3100" dirty="0" smtClean="0"/>
              <a:t>aperture = 1.4 m, f#=2.20</a:t>
            </a:r>
            <a:endParaRPr lang="en-US" sz="31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8934413"/>
              </p:ext>
            </p:extLst>
          </p:nvPr>
        </p:nvGraphicFramePr>
        <p:xfrm>
          <a:off x="1828800" y="1295400"/>
          <a:ext cx="5486400" cy="4069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</a:tblGrid>
              <a:tr h="259080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</a:rPr>
                        <a:t>Frequency (GHz)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</a:rPr>
                        <a:t>Type</a:t>
                      </a:r>
                      <a:r>
                        <a:rPr lang="en-US" sz="1800" baseline="0" dirty="0" smtClean="0">
                          <a:latin typeface="+mj-lt"/>
                        </a:rPr>
                        <a:t> of </a:t>
                      </a:r>
                      <a:r>
                        <a:rPr lang="en-US" sz="1800" baseline="0" dirty="0" err="1" smtClean="0">
                          <a:latin typeface="+mj-lt"/>
                        </a:rPr>
                        <a:t>Dragone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latin typeface="+mj-lt"/>
                        </a:rPr>
                        <a:t>DLFOV Size </a:t>
                      </a:r>
                      <a:r>
                        <a:rPr lang="en-US" sz="1800" baseline="0" dirty="0" smtClean="0">
                          <a:latin typeface="+mj-lt"/>
                        </a:rPr>
                        <a:t>(</a:t>
                      </a:r>
                      <a:r>
                        <a:rPr lang="en-US" sz="1800" baseline="0" dirty="0" err="1" smtClean="0">
                          <a:latin typeface="+mj-lt"/>
                        </a:rPr>
                        <a:t>strehl</a:t>
                      </a:r>
                      <a:r>
                        <a:rPr lang="en-US" sz="1800" baseline="0" dirty="0" smtClean="0">
                          <a:latin typeface="+mj-lt"/>
                        </a:rPr>
                        <a:t> &gt; 0.8)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/>
                </a:tc>
              </a:tr>
              <a:tr h="2590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</a:rPr>
                        <a:t>X </a:t>
                      </a:r>
                      <a:r>
                        <a:rPr lang="en-US" sz="1800" dirty="0" smtClean="0">
                          <a:latin typeface="+mj-lt"/>
                        </a:rPr>
                        <a:t>(cm)</a:t>
                      </a:r>
                      <a:endParaRPr lang="en-US" sz="1800" dirty="0" smtClean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+mj-lt"/>
                        </a:rPr>
                        <a:t>Y </a:t>
                      </a:r>
                      <a:r>
                        <a:rPr lang="en-US" sz="1800" dirty="0" smtClean="0">
                          <a:latin typeface="+mj-lt"/>
                        </a:rPr>
                        <a:t>(cm)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anchor="ctr"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</a:rPr>
                        <a:t>70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</a:rPr>
                        <a:t>Cross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111.2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86.3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</a:rPr>
                        <a:t>Open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75.2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63.3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  <a:latin typeface="+mj-lt"/>
                        </a:rPr>
                        <a:t>Open/Cross </a:t>
                      </a:r>
                      <a:endParaRPr lang="en-US" sz="18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0.68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0.73</a:t>
                      </a:r>
                    </a:p>
                  </a:txBody>
                  <a:tcPr marL="9525" marR="9525" marT="9525" marB="0" anchor="ctr"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</a:rPr>
                        <a:t>150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</a:rPr>
                        <a:t>Cross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66.4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54.5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</a:rPr>
                        <a:t>Open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48.1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41.0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Open/Cross </a:t>
                      </a:r>
                      <a:endParaRPr lang="en-US" sz="18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0.72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0.75</a:t>
                      </a:r>
                    </a:p>
                  </a:txBody>
                  <a:tcPr marL="9525" marR="9525" marT="9525" marB="0" anchor="ctr"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</a:rPr>
                        <a:t>350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</a:rPr>
                        <a:t>Cross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33.4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30.2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latin typeface="+mj-lt"/>
                        </a:rPr>
                        <a:t>Open</a:t>
                      </a:r>
                      <a:endParaRPr lang="en-US" sz="1800" dirty="0"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27.7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24.3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kern="1200" baseline="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Open/Cross </a:t>
                      </a:r>
                      <a:endParaRPr lang="en-US" sz="18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solidFill>
                          <a:srgbClr val="FF0000"/>
                        </a:solidFill>
                        <a:latin typeface="+mj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0.83</a:t>
                      </a:r>
                      <a:endParaRPr lang="en-US" sz="1800" b="0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/>
                        </a:rPr>
                        <a:t>0.8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447800" y="6096000"/>
            <a:ext cx="62545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Conclusion: DLFOV for ‘open’ is ~3/4 of ‘crossed’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1703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Alpha/Beta vs. aperture </a:t>
            </a:r>
            <a:br>
              <a:rPr lang="en-US" dirty="0" smtClean="0"/>
            </a:br>
            <a:r>
              <a:rPr lang="en-US" dirty="0" smtClean="0"/>
              <a:t>for Open </a:t>
            </a:r>
            <a:r>
              <a:rPr lang="en-US" dirty="0" err="1" smtClean="0"/>
              <a:t>Dragone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different aperture sizes</a:t>
            </a:r>
          </a:p>
          <a:p>
            <a:r>
              <a:rPr lang="en-US" dirty="0"/>
              <a:t>P</a:t>
            </a:r>
            <a:r>
              <a:rPr lang="en-US" dirty="0" smtClean="0"/>
              <a:t>ack inside shroud with focal plane near bus</a:t>
            </a:r>
          </a:p>
          <a:p>
            <a:r>
              <a:rPr lang="en-US" dirty="0" smtClean="0"/>
              <a:t>Find largest alpha possible </a:t>
            </a:r>
          </a:p>
          <a:p>
            <a:pPr lvl="1"/>
            <a:r>
              <a:rPr lang="en-US" dirty="0" smtClean="0"/>
              <a:t>(</a:t>
            </a:r>
            <a:r>
              <a:rPr lang="en-US" dirty="0" err="1" smtClean="0"/>
              <a:t>alpha+beta</a:t>
            </a:r>
            <a:r>
              <a:rPr lang="en-US" dirty="0" smtClean="0"/>
              <a:t> = 95 </a:t>
            </a:r>
            <a:r>
              <a:rPr lang="en-US" dirty="0" err="1" smtClean="0"/>
              <a:t>deg</a:t>
            </a:r>
            <a:r>
              <a:rPr lang="en-US" dirty="0" smtClean="0"/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9737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452535" y="261456"/>
            <a:ext cx="535842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Open </a:t>
            </a:r>
            <a:r>
              <a:rPr lang="en-US" sz="2000" dirty="0" err="1" smtClean="0"/>
              <a:t>Dragone</a:t>
            </a:r>
            <a:r>
              <a:rPr lang="en-US" sz="2000" dirty="0"/>
              <a:t> </a:t>
            </a:r>
            <a:r>
              <a:rPr lang="en-US" sz="2000" dirty="0" smtClean="0"/>
              <a:t>Mid stop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503022"/>
              </p:ext>
            </p:extLst>
          </p:nvPr>
        </p:nvGraphicFramePr>
        <p:xfrm>
          <a:off x="1028386" y="4409034"/>
          <a:ext cx="3883425" cy="15076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94475"/>
                <a:gridCol w="1294475"/>
                <a:gridCol w="1294475"/>
              </a:tblGrid>
              <a:tr h="42245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Aperture </a:t>
                      </a:r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size (m)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92" marR="6692" marT="892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A</a:t>
                      </a:r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lpha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, focal plane </a:t>
                      </a:r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(</a:t>
                      </a:r>
                      <a:r>
                        <a:rPr lang="en-US" sz="1600" u="none" strike="noStrike" dirty="0" err="1" smtClean="0">
                          <a:effectLst/>
                          <a:latin typeface="+mn-lt"/>
                        </a:rPr>
                        <a:t>deg</a:t>
                      </a:r>
                      <a:r>
                        <a:rPr lang="en-US" sz="1600" u="none" strike="noStrike" dirty="0" smtClean="0">
                          <a:effectLst/>
                          <a:latin typeface="+mn-lt"/>
                        </a:rPr>
                        <a:t>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92" marR="6692" marT="892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Beta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92" marR="6692" marT="8923" marB="0" anchor="b"/>
                </a:tc>
              </a:tr>
              <a:tr h="21841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92" marR="6692" marT="89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92" marR="6692" marT="89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92" marR="6692" marT="8923" marB="0" anchor="b"/>
                </a:tc>
              </a:tr>
              <a:tr h="21841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1.2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92" marR="6692" marT="89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27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92" marR="6692" marT="89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92" marR="6692" marT="8923" marB="0" anchor="b"/>
                </a:tc>
              </a:tr>
              <a:tr h="21841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1.4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92" marR="6692" marT="89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22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92" marR="6692" marT="89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92" marR="6692" marT="8923" marB="0" anchor="b"/>
                </a:tc>
              </a:tr>
              <a:tr h="218410"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1.6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92" marR="6692" marT="89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18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92" marR="6692" marT="892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92" marR="6692" marT="8923" marB="0" anchor="b"/>
                </a:tc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3962400"/>
            <a:ext cx="1721944" cy="2299967"/>
          </a:xfrm>
          <a:prstGeom prst="rect">
            <a:avLst/>
          </a:prstGeom>
        </p:spPr>
      </p:pic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2384997"/>
              </p:ext>
            </p:extLst>
          </p:nvPr>
        </p:nvGraphicFramePr>
        <p:xfrm>
          <a:off x="452536" y="879884"/>
          <a:ext cx="4774373" cy="33708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67026" y="151544"/>
            <a:ext cx="2157774" cy="380207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90456" y="6381690"/>
            <a:ext cx="80201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Conclusion: both ‘open’ and ‘crossed’ have ~7 </a:t>
            </a:r>
            <a:r>
              <a:rPr lang="en-US" sz="2000" dirty="0" err="1" smtClean="0">
                <a:solidFill>
                  <a:srgbClr val="FF0000"/>
                </a:solidFill>
              </a:rPr>
              <a:t>deg</a:t>
            </a:r>
            <a:r>
              <a:rPr lang="en-US" sz="2000" dirty="0" smtClean="0">
                <a:solidFill>
                  <a:srgbClr val="FF0000"/>
                </a:solidFill>
              </a:rPr>
              <a:t>/20 cm aperture tradeoff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7375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252</Words>
  <Application>Microsoft Macintosh PowerPoint</Application>
  <PresentationFormat>On-screen Show (4:3)</PresentationFormat>
  <Paragraphs>78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Optics Study 20170807</vt:lpstr>
      <vt:lpstr>Topics</vt:lpstr>
      <vt:lpstr>DLFOV for Open/Cross Dragone</vt:lpstr>
      <vt:lpstr>PowerPoint Presentation</vt:lpstr>
      <vt:lpstr>PowerPoint Presentation</vt:lpstr>
      <vt:lpstr>DLFOV Size Comparisons aperture = 1.4 m, f#=2.20</vt:lpstr>
      <vt:lpstr>Alpha/Beta vs. aperture  for Open Dragone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Karl</dc:creator>
  <cp:lastModifiedBy>Shaul Hanany</cp:lastModifiedBy>
  <cp:revision>11</cp:revision>
  <dcterms:created xsi:type="dcterms:W3CDTF">2017-08-04T19:48:07Z</dcterms:created>
  <dcterms:modified xsi:type="dcterms:W3CDTF">2017-08-07T17:05:39Z</dcterms:modified>
</cp:coreProperties>
</file>