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68" r:id="rId5"/>
    <p:sldId id="262" r:id="rId6"/>
    <p:sldId id="258" r:id="rId7"/>
    <p:sldId id="261" r:id="rId8"/>
    <p:sldId id="269" r:id="rId9"/>
    <p:sldId id="263" r:id="rId10"/>
    <p:sldId id="259" r:id="rId11"/>
    <p:sldId id="264" r:id="rId12"/>
    <p:sldId id="272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3B5F1-446D-46D8-B6BD-44710F1C94A4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0A1B6-362E-48E5-AF5C-0BDE517F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0A1B6-362E-48E5-AF5C-0BDE517FEA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3F18C-42B4-47C4-8744-BBE94072F1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3F18C-42B4-47C4-8744-BBE94072F1C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4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987-8924-4200-B8F2-661FBC8CA789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5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F4E6-1799-4302-A012-5E6DC454DB13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7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2398-94A6-436D-A263-8CEFBBE51F8A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8CA9-0975-4508-9463-11B11AFCEAE2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AEA-E7CD-4176-84B9-55CD195E8380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064B-73C7-4043-96CE-6C50D81E8627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B656-4F32-468D-8990-387C50DA4842}" type="datetime1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BB88-D695-466F-9F8E-6B6D5D546B97}" type="datetime1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F691-A9EA-4C13-A028-2825F0197F92}" type="datetime1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770F-04B7-4B5D-AFC5-EC396B6FA9D9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6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115C-6C08-464D-9A8D-781992F11B4C}" type="datetime1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755C-F13F-4903-BCDE-C3E161170E8C}" type="datetime1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7489-B9D4-4770-93D7-5AD0A9743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Dust Polarization in Galactic Clouds with PICO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Ashton</a:t>
            </a:r>
          </a:p>
          <a:p>
            <a:r>
              <a:rPr lang="en-US" dirty="0" smtClean="0"/>
              <a:t>UC Berkeley/LBNL</a:t>
            </a:r>
          </a:p>
          <a:p>
            <a:r>
              <a:rPr lang="en-US" dirty="0" smtClean="0"/>
              <a:t>2 May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71" y="365125"/>
            <a:ext cx="11850986" cy="1325563"/>
          </a:xfrm>
        </p:spPr>
        <p:txBody>
          <a:bodyPr/>
          <a:lstStyle/>
          <a:p>
            <a:r>
              <a:rPr lang="en-US" dirty="0" smtClean="0"/>
              <a:t>Translucent Molecular Cloud Polarization Spectrum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p(</a:t>
            </a:r>
            <a:r>
              <a:rPr lang="el-GR" dirty="0" smtClean="0"/>
              <a:t>λ</a:t>
            </a:r>
            <a:r>
              <a:rPr lang="en-US" dirty="0" smtClean="0"/>
              <a:t>) = P(</a:t>
            </a:r>
            <a:r>
              <a:rPr lang="el-GR" dirty="0" smtClean="0"/>
              <a:t>λ</a:t>
            </a:r>
            <a:r>
              <a:rPr lang="en-US" dirty="0" smtClean="0"/>
              <a:t>)/I(</a:t>
            </a:r>
            <a:r>
              <a:rPr lang="el-GR" dirty="0" smtClean="0"/>
              <a:t>λ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Here, normalized to p(850 µm)</a:t>
            </a:r>
          </a:p>
          <a:p>
            <a:r>
              <a:rPr lang="en-US" dirty="0" smtClean="0"/>
              <a:t>Near peak of thermal emission, we effectively probe relative temperature of aligned grains vs. all grains.</a:t>
            </a:r>
          </a:p>
          <a:p>
            <a:pPr lvl="1"/>
            <a:r>
              <a:rPr lang="en-US" dirty="0" smtClean="0"/>
              <a:t>A flat </a:t>
            </a:r>
            <a:r>
              <a:rPr lang="en-US" dirty="0" err="1" smtClean="0"/>
              <a:t>submm</a:t>
            </a:r>
            <a:r>
              <a:rPr lang="en-US" dirty="0" smtClean="0"/>
              <a:t> polarization spectrum implies temperatures are nearly equal.</a:t>
            </a:r>
          </a:p>
          <a:p>
            <a:r>
              <a:rPr lang="en-US" dirty="0" smtClean="0"/>
              <a:t>Implications for variation in dust emissivity vs. material, grain size, shielding, etc.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2681" y="1970477"/>
            <a:ext cx="4518990" cy="435133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926485" y="1433291"/>
            <a:ext cx="3824918" cy="4314153"/>
            <a:chOff x="7727309" y="1288439"/>
            <a:chExt cx="3824918" cy="4314153"/>
          </a:xfrm>
        </p:grpSpPr>
        <p:grpSp>
          <p:nvGrpSpPr>
            <p:cNvPr id="22" name="Group 21"/>
            <p:cNvGrpSpPr/>
            <p:nvPr/>
          </p:nvGrpSpPr>
          <p:grpSpPr>
            <a:xfrm>
              <a:off x="7727309" y="1288439"/>
              <a:ext cx="2928447" cy="4314153"/>
              <a:chOff x="7727309" y="1288439"/>
              <a:chExt cx="2928447" cy="4314153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7930841" y="1937441"/>
                <a:ext cx="0" cy="3648546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8273354" y="1954046"/>
                <a:ext cx="0" cy="3648546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8653610" y="1935936"/>
                <a:ext cx="0" cy="3648546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213413" y="1952538"/>
                <a:ext cx="0" cy="3648546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791325" y="1941982"/>
                <a:ext cx="0" cy="3648546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0468817" y="1949534"/>
                <a:ext cx="0" cy="3648546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7595860" y="1430448"/>
                <a:ext cx="632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799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7956484" y="1428945"/>
                <a:ext cx="632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666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8345791" y="1419888"/>
                <a:ext cx="632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555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8905594" y="1427437"/>
                <a:ext cx="632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462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9485016" y="1436490"/>
                <a:ext cx="632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385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10154975" y="1436491"/>
                <a:ext cx="632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321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96164" y="1548146"/>
              <a:ext cx="756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GHz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49068" y="6346135"/>
            <a:ext cx="231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Ashton et al. (2018)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89EE-16B3-4227-A853-2FB62C33D098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168607" y="1444451"/>
            <a:ext cx="6041384" cy="5130264"/>
            <a:chOff x="6191249" y="1586204"/>
            <a:chExt cx="6041384" cy="5130264"/>
          </a:xfrm>
        </p:grpSpPr>
        <p:sp>
          <p:nvSpPr>
            <p:cNvPr id="6" name="Rectangle 5"/>
            <p:cNvSpPr/>
            <p:nvPr/>
          </p:nvSpPr>
          <p:spPr>
            <a:xfrm>
              <a:off x="6191249" y="1586204"/>
              <a:ext cx="6000751" cy="4590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594231" y="1586204"/>
              <a:ext cx="5638402" cy="5130264"/>
              <a:chOff x="6594231" y="1586204"/>
              <a:chExt cx="5638402" cy="513026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4231" y="1586204"/>
                <a:ext cx="5638402" cy="448393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839075" y="6070137"/>
                <a:ext cx="35147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Vallaincourt</a:t>
                </a:r>
                <a:r>
                  <a:rPr lang="en-US" dirty="0" smtClean="0"/>
                  <a:t> &amp; Matthews (2012)</a:t>
                </a:r>
              </a:p>
              <a:p>
                <a:r>
                  <a:rPr lang="en-US" dirty="0" err="1" smtClean="0"/>
                  <a:t>Gandilo</a:t>
                </a:r>
                <a:r>
                  <a:rPr lang="en-US" dirty="0" smtClean="0"/>
                  <a:t> et al. (2016)</a:t>
                </a:r>
                <a:endParaRPr lang="en-US" dirty="0"/>
              </a:p>
            </p:txBody>
          </p:sp>
        </p:grpSp>
      </p:grpSp>
      <p:sp>
        <p:nvSpPr>
          <p:cNvPr id="10" name="Cloud 9"/>
          <p:cNvSpPr/>
          <p:nvPr/>
        </p:nvSpPr>
        <p:spPr>
          <a:xfrm>
            <a:off x="6466015" y="1760562"/>
            <a:ext cx="5295332" cy="3275463"/>
          </a:xfrm>
          <a:prstGeom prst="cloud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128401" y="2599898"/>
            <a:ext cx="4804012" cy="3122545"/>
            <a:chOff x="7128401" y="2599898"/>
            <a:chExt cx="4804012" cy="3122545"/>
          </a:xfrm>
        </p:grpSpPr>
        <p:sp>
          <p:nvSpPr>
            <p:cNvPr id="14" name="Oval 13"/>
            <p:cNvSpPr/>
            <p:nvPr/>
          </p:nvSpPr>
          <p:spPr>
            <a:xfrm>
              <a:off x="7867934" y="2599898"/>
              <a:ext cx="518615" cy="518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7956645" y="2674961"/>
              <a:ext cx="341194" cy="341194"/>
            </a:xfrm>
            <a:prstGeom prst="star5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999259" y="2907314"/>
              <a:ext cx="518615" cy="518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10087970" y="2975212"/>
              <a:ext cx="341194" cy="341194"/>
            </a:xfrm>
            <a:prstGeom prst="star5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549185" y="3666698"/>
              <a:ext cx="518615" cy="518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8637896" y="3741761"/>
              <a:ext cx="341194" cy="341194"/>
            </a:xfrm>
            <a:prstGeom prst="star5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28401" y="5353111"/>
              <a:ext cx="48040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Warm, well-aligned dust near embedded sources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0"/>
              <a:endCxn id="16" idx="4"/>
            </p:cNvCxnSpPr>
            <p:nvPr/>
          </p:nvCxnSpPr>
          <p:spPr>
            <a:xfrm flipH="1" flipV="1">
              <a:off x="8808493" y="4185313"/>
              <a:ext cx="721914" cy="116779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943687" y="873034"/>
            <a:ext cx="34854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Uniform, cool, poorly-aligned dust in cloud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8686426" y="1519365"/>
            <a:ext cx="354205" cy="13411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172588" y="528756"/>
            <a:ext cx="5882185" cy="5827594"/>
            <a:chOff x="6172588" y="528756"/>
            <a:chExt cx="5882185" cy="5827594"/>
          </a:xfrm>
        </p:grpSpPr>
        <p:grpSp>
          <p:nvGrpSpPr>
            <p:cNvPr id="33" name="Group 32"/>
            <p:cNvGrpSpPr/>
            <p:nvPr/>
          </p:nvGrpSpPr>
          <p:grpSpPr>
            <a:xfrm>
              <a:off x="6172588" y="528756"/>
              <a:ext cx="5882185" cy="5827594"/>
              <a:chOff x="6196084" y="327546"/>
              <a:chExt cx="5882185" cy="582759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196084" y="327546"/>
                <a:ext cx="5882185" cy="5827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/>
              <a:srcRect b="40984"/>
              <a:stretch/>
            </p:blipFill>
            <p:spPr>
              <a:xfrm>
                <a:off x="6414181" y="1085336"/>
                <a:ext cx="5398999" cy="42431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8106770" y="5928384"/>
              <a:ext cx="2411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Zeng et al. (2013)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02" y="30154"/>
            <a:ext cx="10515600" cy="1325563"/>
          </a:xfrm>
        </p:spPr>
        <p:txBody>
          <a:bodyPr/>
          <a:lstStyle/>
          <a:p>
            <a:r>
              <a:rPr lang="en-US" dirty="0" smtClean="0"/>
              <a:t>Pol spec dependence on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2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BLAST-TNG in the near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49922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upgraded BLAST-TNG will fly from Antarctica in December 2018.</a:t>
            </a:r>
          </a:p>
          <a:p>
            <a:pPr lvl="1"/>
            <a:r>
              <a:rPr lang="en-US" dirty="0" smtClean="0"/>
              <a:t>Same </a:t>
            </a:r>
            <a:r>
              <a:rPr lang="en-US" dirty="0" err="1" smtClean="0"/>
              <a:t>submm</a:t>
            </a:r>
            <a:r>
              <a:rPr lang="en-US" dirty="0" smtClean="0"/>
              <a:t> bands, but with longer hold time and improved sensitivity.</a:t>
            </a:r>
          </a:p>
          <a:p>
            <a:r>
              <a:rPr lang="en-US" dirty="0" smtClean="0"/>
              <a:t>Targets include:</a:t>
            </a:r>
          </a:p>
          <a:p>
            <a:pPr lvl="1"/>
            <a:r>
              <a:rPr lang="en-US" dirty="0" smtClean="0"/>
              <a:t> 9 dense GMCs in which physical scales of ~0.1 pc will be resolved.</a:t>
            </a:r>
          </a:p>
          <a:p>
            <a:pPr lvl="1"/>
            <a:r>
              <a:rPr lang="en-US" dirty="0" smtClean="0"/>
              <a:t>~50 deg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of diffuse ISM fields (A</a:t>
            </a:r>
            <a:r>
              <a:rPr lang="en-US" baseline="-25000" dirty="0" smtClean="0"/>
              <a:t>V </a:t>
            </a:r>
            <a:r>
              <a:rPr lang="en-US" dirty="0" smtClean="0"/>
              <a:t> &lt; 1) with resolution 1 – 5 </a:t>
            </a:r>
            <a:r>
              <a:rPr lang="en-US" dirty="0" err="1" smtClean="0"/>
              <a:t>arcmin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Expect hundreds of thousands of 3</a:t>
            </a:r>
            <a:r>
              <a:rPr lang="el-GR" dirty="0" smtClean="0"/>
              <a:t>σ</a:t>
            </a:r>
            <a:r>
              <a:rPr lang="en-US" dirty="0" smtClean="0"/>
              <a:t> polarization measurements.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185" y="1387860"/>
            <a:ext cx="3920150" cy="52268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5" y="138793"/>
            <a:ext cx="10515600" cy="1325563"/>
          </a:xfrm>
        </p:spPr>
        <p:txBody>
          <a:bodyPr/>
          <a:lstStyle/>
          <a:p>
            <a:r>
              <a:rPr lang="en-US" dirty="0" smtClean="0"/>
              <a:t>How will PICO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5" y="1318632"/>
            <a:ext cx="11416419" cy="51817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Spectral resolution</a:t>
            </a:r>
          </a:p>
          <a:p>
            <a:pPr lvl="1"/>
            <a:r>
              <a:rPr lang="en-US" dirty="0" smtClean="0"/>
              <a:t>For typical diffuse clouds, PICO will make 3</a:t>
            </a:r>
            <a:r>
              <a:rPr lang="el-GR" dirty="0" smtClean="0"/>
              <a:t>σ</a:t>
            </a:r>
            <a:r>
              <a:rPr lang="en-US" dirty="0" smtClean="0"/>
              <a:t> measurements of 2% polarization in </a:t>
            </a:r>
            <a:r>
              <a:rPr lang="en-US" b="1" i="1" dirty="0" smtClean="0"/>
              <a:t>9 bands</a:t>
            </a:r>
            <a:r>
              <a:rPr lang="en-US" dirty="0" smtClean="0"/>
              <a:t>. (compare vs. 4 bands for BLASTPol+Planck353)</a:t>
            </a:r>
          </a:p>
          <a:p>
            <a:pPr lvl="1"/>
            <a:r>
              <a:rPr lang="en-US" dirty="0" smtClean="0"/>
              <a:t>Any non-monotonic pol spec tells us something interesting about grain populations and/or environment, but also look for variations in slope, curvature, dependencies of </a:t>
            </a:r>
            <a:r>
              <a:rPr lang="el-GR" dirty="0" smtClean="0"/>
              <a:t>β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Spatial resolution</a:t>
            </a:r>
          </a:p>
          <a:p>
            <a:pPr lvl="1"/>
            <a:r>
              <a:rPr lang="en-US" dirty="0" smtClean="0"/>
              <a:t>Analysis shown so far has been averaged over a cloud, or several objects combined.</a:t>
            </a:r>
          </a:p>
          <a:p>
            <a:pPr lvl="1"/>
            <a:r>
              <a:rPr lang="en-US" dirty="0" smtClean="0"/>
              <a:t>PICO will let us connect large-scale properties -&gt; cloud scales -&gt; star-formation scales (0.1 pc in nearest GMCs)</a:t>
            </a:r>
          </a:p>
          <a:p>
            <a:r>
              <a:rPr lang="en-US" dirty="0" smtClean="0"/>
              <a:t>Statistics!</a:t>
            </a:r>
          </a:p>
          <a:p>
            <a:pPr lvl="1"/>
            <a:r>
              <a:rPr lang="en-US" dirty="0" smtClean="0"/>
              <a:t>Highest frequency band covers entire sky at 5’ resolution, 70% at 1’ resolution.</a:t>
            </a:r>
          </a:p>
          <a:p>
            <a:pPr lvl="1"/>
            <a:r>
              <a:rPr lang="en-US" dirty="0" smtClean="0"/>
              <a:t>Correlate dust polarization signal with N, T, </a:t>
            </a:r>
            <a:r>
              <a:rPr lang="el-GR" dirty="0" smtClean="0"/>
              <a:t>β</a:t>
            </a:r>
            <a:r>
              <a:rPr lang="en-US" dirty="0" smtClean="0"/>
              <a:t>, B-fields, </a:t>
            </a:r>
            <a:r>
              <a:rPr lang="en-US" dirty="0" err="1" smtClean="0"/>
              <a:t>lat</a:t>
            </a:r>
            <a:r>
              <a:rPr lang="en-US" dirty="0" smtClean="0"/>
              <a:t>, </a:t>
            </a:r>
            <a:r>
              <a:rPr lang="en-US" dirty="0" err="1" smtClean="0"/>
              <a:t>lon</a:t>
            </a:r>
            <a:r>
              <a:rPr lang="en-US" dirty="0" smtClean="0"/>
              <a:t>, velocity, metallicity, spectral lines, etc., etc. etc.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5300" y="989428"/>
            <a:ext cx="11201400" cy="5577840"/>
            <a:chOff x="495300" y="631208"/>
            <a:chExt cx="11201400" cy="5577840"/>
          </a:xfrm>
        </p:grpSpPr>
        <p:pic>
          <p:nvPicPr>
            <p:cNvPr id="1030" name="Picture 6" descr="http://astrog80.astro.cf.ac.uk/Planck/Allsky-imgs/Dustcol_3000_moll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631208"/>
              <a:ext cx="11201400" cy="5577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439702" y="5798772"/>
              <a:ext cx="214269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Planck Thermal Dust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2018" y="351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Dust is everywhere…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89EE-16B3-4227-A853-2FB62C33D098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2965" y="1025640"/>
            <a:ext cx="11324524" cy="5814380"/>
            <a:chOff x="272965" y="1025640"/>
            <a:chExt cx="11324524" cy="5814380"/>
          </a:xfrm>
        </p:grpSpPr>
        <p:sp>
          <p:nvSpPr>
            <p:cNvPr id="9" name="Rectangle 8"/>
            <p:cNvSpPr/>
            <p:nvPr/>
          </p:nvSpPr>
          <p:spPr>
            <a:xfrm>
              <a:off x="588475" y="1025640"/>
              <a:ext cx="11009014" cy="5500684"/>
            </a:xfrm>
            <a:prstGeom prst="rect">
              <a:avLst/>
            </a:prstGeom>
            <a:blipFill dpi="0" rotWithShape="1">
              <a:blip r:embed="rId4">
                <a:alphaModFix amt="50000"/>
              </a:blip>
              <a:srcRect/>
              <a:stretch>
                <a:fillRect l="-1958" t="-6039" r="-1566" b="-583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965" y="6017854"/>
              <a:ext cx="3076818" cy="822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4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5300" y="989428"/>
            <a:ext cx="11201400" cy="5577840"/>
            <a:chOff x="495300" y="631208"/>
            <a:chExt cx="11201400" cy="5577840"/>
          </a:xfrm>
        </p:grpSpPr>
        <p:pic>
          <p:nvPicPr>
            <p:cNvPr id="1030" name="Picture 6" descr="http://astrog80.astro.cf.ac.uk/Planck/Allsky-imgs/Dustcol_3000_moll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631208"/>
              <a:ext cx="11201400" cy="5577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439702" y="5798772"/>
              <a:ext cx="214269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Planck Thermal Dust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2018" y="351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Dust is everywhere…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89EE-16B3-4227-A853-2FB62C33D0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know about interstellar dust?</a:t>
            </a:r>
          </a:p>
          <a:p>
            <a:r>
              <a:rPr lang="en-US" dirty="0" smtClean="0"/>
              <a:t>How can we use </a:t>
            </a:r>
            <a:r>
              <a:rPr lang="en-US" dirty="0" err="1" smtClean="0"/>
              <a:t>polarimetric</a:t>
            </a:r>
            <a:r>
              <a:rPr lang="en-US" dirty="0" smtClean="0"/>
              <a:t> observations of clouds to probe dust properties?</a:t>
            </a:r>
          </a:p>
          <a:p>
            <a:r>
              <a:rPr lang="en-US" dirty="0" smtClean="0"/>
              <a:t>How can PICO help?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 about interstellar dust?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1076296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From near-IR emission/absorption lines, dust contains silicate and carbonaceous </a:t>
            </a:r>
            <a:r>
              <a:rPr lang="en-US" dirty="0" smtClean="0"/>
              <a:t>compounds.</a:t>
            </a:r>
            <a:endParaRPr lang="en-US" dirty="0" smtClean="0"/>
          </a:p>
          <a:p>
            <a:pPr lvl="1"/>
            <a:r>
              <a:rPr lang="en-US" dirty="0" smtClean="0"/>
              <a:t>Other “metals” e.g. magnesium, iron</a:t>
            </a:r>
          </a:p>
          <a:p>
            <a:r>
              <a:rPr lang="en-US" dirty="0" smtClean="0"/>
              <a:t>Temperatures</a:t>
            </a:r>
          </a:p>
          <a:p>
            <a:pPr lvl="1"/>
            <a:r>
              <a:rPr lang="en-US" dirty="0" smtClean="0"/>
              <a:t>From SED fitting (e.g. Planck, Herschel, IRAS, etc.) temperatures generally range 16-20 K, colder inside dense molecular clouds</a:t>
            </a:r>
          </a:p>
          <a:p>
            <a:pPr lvl="1"/>
            <a:r>
              <a:rPr lang="en-US" dirty="0" smtClean="0"/>
              <a:t>Depends on material; e.g. carbon grains stay a few degrees warmer than silicate </a:t>
            </a:r>
            <a:r>
              <a:rPr lang="en-US" dirty="0" smtClean="0"/>
              <a:t>grains</a:t>
            </a:r>
          </a:p>
          <a:p>
            <a:pPr lvl="1"/>
            <a:r>
              <a:rPr lang="en-US" dirty="0" smtClean="0"/>
              <a:t>Larger grains tend to be cooler due to relatively higher emission efficiency.</a:t>
            </a:r>
            <a:endParaRPr lang="en-US" dirty="0" smtClean="0"/>
          </a:p>
          <a:p>
            <a:r>
              <a:rPr lang="en-US" dirty="0" smtClean="0"/>
              <a:t>Grain size distribution</a:t>
            </a:r>
          </a:p>
          <a:p>
            <a:pPr lvl="1"/>
            <a:r>
              <a:rPr lang="en-US" dirty="0" smtClean="0"/>
              <a:t>Typical radii from 0.05 µm to 0.2 µm</a:t>
            </a:r>
          </a:p>
          <a:p>
            <a:pPr lvl="1"/>
            <a:r>
              <a:rPr lang="en-US" dirty="0" smtClean="0"/>
              <a:t>Separate population of very small grains -&gt; polycyclic aromatic hydrocarbons (PAHs)</a:t>
            </a:r>
          </a:p>
          <a:p>
            <a:r>
              <a:rPr lang="en-US" dirty="0" smtClean="0"/>
              <a:t>Thermal emission from dust grains is </a:t>
            </a:r>
            <a:r>
              <a:rPr lang="en-US" i="1" dirty="0" smtClean="0"/>
              <a:t>polarized</a:t>
            </a:r>
            <a:r>
              <a:rPr lang="en-US" dirty="0" smtClean="0"/>
              <a:t> (to varying degrees).</a:t>
            </a:r>
          </a:p>
          <a:p>
            <a:pPr lvl="1"/>
            <a:r>
              <a:rPr lang="en-US" dirty="0" smtClean="0"/>
              <a:t>Implies a preferential alignment of grains with their local magnetic field.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89EE-16B3-4227-A853-2FB62C33D0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75493" y="2074333"/>
            <a:ext cx="5811731" cy="3458285"/>
            <a:chOff x="5385064" y="3056467"/>
            <a:chExt cx="6564047" cy="3439582"/>
          </a:xfrm>
        </p:grpSpPr>
        <p:grpSp>
          <p:nvGrpSpPr>
            <p:cNvPr id="12" name="Group 11"/>
            <p:cNvGrpSpPr/>
            <p:nvPr/>
          </p:nvGrpSpPr>
          <p:grpSpPr>
            <a:xfrm>
              <a:off x="5385064" y="3056467"/>
              <a:ext cx="6564047" cy="3439582"/>
              <a:chOff x="4367130" y="2523066"/>
              <a:chExt cx="7581982" cy="397298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67130" y="2523066"/>
                <a:ext cx="7581982" cy="397298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411133" y="2556933"/>
                <a:ext cx="2183098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596437" y="2616200"/>
                <a:ext cx="2183098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519051" y="5171347"/>
                <a:ext cx="3597682" cy="755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338013" y="5966101"/>
              <a:ext cx="3437212" cy="367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Lazarian</a:t>
              </a:r>
              <a:r>
                <a:rPr lang="en-US" dirty="0" smtClean="0"/>
                <a:t> &amp; Hoang (2007)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365125"/>
            <a:ext cx="11791949" cy="1325563"/>
          </a:xfrm>
        </p:spPr>
        <p:txBody>
          <a:bodyPr/>
          <a:lstStyle/>
          <a:p>
            <a:r>
              <a:rPr lang="en-US" dirty="0" smtClean="0"/>
              <a:t>The power of polarized dust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7" y="1825625"/>
            <a:ext cx="58674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 Radiative Alignment Torques (RATs) paradigm, chiral dust grains gain angular momentum </a:t>
            </a:r>
            <a:r>
              <a:rPr lang="en-US" dirty="0" smtClean="0"/>
              <a:t>from photons in </a:t>
            </a:r>
            <a:r>
              <a:rPr lang="en-US" dirty="0" smtClean="0"/>
              <a:t>an anisotropic radiation field.</a:t>
            </a:r>
          </a:p>
          <a:p>
            <a:r>
              <a:rPr lang="en-US" dirty="0" smtClean="0"/>
              <a:t>Variations in alignment efficiency vs. another variable means polarization selects out a sub-population of grains.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4281-C683-4739-9C7B-A9A05433F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0799" y="1193801"/>
            <a:ext cx="9525000" cy="4699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642533" y="1684866"/>
            <a:ext cx="4064000" cy="194733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706533" y="2971802"/>
            <a:ext cx="4715934" cy="2429932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343507" y="2175933"/>
            <a:ext cx="2524826" cy="795869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6544733" y="3416300"/>
            <a:ext cx="2921000" cy="1358899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6801" y="4047067"/>
            <a:ext cx="296333" cy="29633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80402" y="3818465"/>
            <a:ext cx="313267" cy="31326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476067" y="4106332"/>
            <a:ext cx="177800" cy="17780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348135" y="3875614"/>
            <a:ext cx="177800" cy="177800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16724" y="5023150"/>
            <a:ext cx="329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Diffuse atomic gas: A</a:t>
            </a:r>
            <a:r>
              <a:rPr lang="en-US" baseline="-25000" dirty="0" smtClean="0"/>
              <a:t>V</a:t>
            </a:r>
            <a:r>
              <a:rPr lang="en-US" dirty="0"/>
              <a:t> </a:t>
            </a:r>
            <a:r>
              <a:rPr lang="en-US" dirty="0" smtClean="0"/>
              <a:t>&lt; 0.1 mag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1921" y="578936"/>
            <a:ext cx="391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Diffuse molecular gas: A</a:t>
            </a:r>
            <a:r>
              <a:rPr lang="en-US" baseline="-25000" dirty="0" smtClean="0"/>
              <a:t>V</a:t>
            </a:r>
            <a:r>
              <a:rPr lang="en-US" dirty="0"/>
              <a:t> ~</a:t>
            </a:r>
            <a:r>
              <a:rPr lang="en-US" dirty="0" smtClean="0"/>
              <a:t> 0.25 - 2 mag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3299" y="509086"/>
            <a:ext cx="363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Dense molecular gas: A</a:t>
            </a:r>
            <a:r>
              <a:rPr lang="en-US" baseline="-25000" dirty="0" smtClean="0"/>
              <a:t>V</a:t>
            </a:r>
            <a:r>
              <a:rPr lang="en-US" dirty="0"/>
              <a:t> ~</a:t>
            </a:r>
            <a:r>
              <a:rPr lang="en-US" dirty="0" smtClean="0"/>
              <a:t> 3 - 10 mag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097423" y="6138334"/>
            <a:ext cx="363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formation: A</a:t>
            </a:r>
            <a:r>
              <a:rPr lang="en-US" baseline="-25000" dirty="0" smtClean="0"/>
              <a:t>V</a:t>
            </a:r>
            <a:r>
              <a:rPr lang="en-US" dirty="0"/>
              <a:t> </a:t>
            </a:r>
            <a:r>
              <a:rPr lang="en-US" dirty="0" smtClean="0"/>
              <a:t>&gt; 10 - 20 mag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8792" y="6137102"/>
            <a:ext cx="631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Visual extinction maps approximately linearly to column density: A</a:t>
            </a:r>
            <a:r>
              <a:rPr lang="en-US" b="1" baseline="-25000" dirty="0" smtClean="0"/>
              <a:t>V </a:t>
            </a:r>
            <a:r>
              <a:rPr lang="en-US" b="1" dirty="0" smtClean="0"/>
              <a:t>= 1 mag =&gt; N</a:t>
            </a:r>
            <a:r>
              <a:rPr lang="en-US" b="1" baseline="-25000" dirty="0" smtClean="0"/>
              <a:t>H</a:t>
            </a:r>
            <a:r>
              <a:rPr lang="en-US" b="1" dirty="0" smtClean="0"/>
              <a:t> = 2e21 cm</a:t>
            </a:r>
            <a:r>
              <a:rPr lang="en-US" b="1" baseline="30000" dirty="0" smtClean="0"/>
              <a:t>-2</a:t>
            </a:r>
            <a:endParaRPr lang="en-US" b="1" baseline="30000" dirty="0"/>
          </a:p>
        </p:txBody>
      </p:sp>
      <p:sp>
        <p:nvSpPr>
          <p:cNvPr id="18" name="Cloud 17"/>
          <p:cNvSpPr/>
          <p:nvPr/>
        </p:nvSpPr>
        <p:spPr>
          <a:xfrm>
            <a:off x="8437035" y="1360159"/>
            <a:ext cx="2159700" cy="57652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4" idx="2"/>
          </p:cNvCxnSpPr>
          <p:nvPr/>
        </p:nvCxnSpPr>
        <p:spPr>
          <a:xfrm flipH="1">
            <a:off x="2209046" y="948268"/>
            <a:ext cx="422342" cy="15685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7901364" y="878418"/>
            <a:ext cx="1014123" cy="28616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0"/>
            <a:endCxn id="9" idx="5"/>
          </p:cNvCxnSpPr>
          <p:nvPr/>
        </p:nvCxnSpPr>
        <p:spPr>
          <a:xfrm flipH="1" flipV="1">
            <a:off x="7669737" y="4300003"/>
            <a:ext cx="1245751" cy="1838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7489-B9D4-4770-93D7-5AD0A9743E0E}" type="slidenum">
              <a:rPr lang="en-US" smtClean="0"/>
              <a:t>6</a:t>
            </a:fld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2018923" y="4454305"/>
            <a:ext cx="2209045" cy="568845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89EE-16B3-4227-A853-2FB62C33D09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653" y="716441"/>
            <a:ext cx="6711988" cy="5438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1009" y="6154825"/>
            <a:ext cx="360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Adapted from Kim </a:t>
            </a:r>
            <a:r>
              <a:rPr lang="en-US" dirty="0" smtClean="0"/>
              <a:t>&amp; Martin (1995)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8763" y="63376"/>
            <a:ext cx="49218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 Loss of Alignment with Shielding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alignment process is associated with radiation, alignment trends will be related to optical properties of dust grains.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RATs picture, alignment is most efficient if a &gt; </a:t>
            </a:r>
            <a:r>
              <a:rPr lang="el-GR" sz="2400" dirty="0" smtClean="0"/>
              <a:t>λ</a:t>
            </a:r>
            <a:r>
              <a:rPr lang="en-US" sz="2400" dirty="0" smtClean="0"/>
              <a:t>/2 where a is effective grain radius.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Small grains remain unaligned because interstellar radiation field lacks UV wavelengths.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diffuse ISM, cutoff at half the Lyman limit wavelength.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Deeper in cloud, bluer wavelengths are progressively </a:t>
            </a:r>
            <a:r>
              <a:rPr lang="en-US" sz="2400" dirty="0" err="1" smtClean="0"/>
              <a:t>extincted</a:t>
            </a:r>
            <a:r>
              <a:rPr lang="en-US" sz="2400" dirty="0" smtClean="0"/>
              <a:t>, and only larger grains remain aligned.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2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61" y="956061"/>
            <a:ext cx="6207369" cy="5219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BLASTPol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93" y="1747286"/>
            <a:ext cx="5466860" cy="4677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Launched December 26, 2012 from McMurdo Station, Antarctica</a:t>
            </a:r>
          </a:p>
          <a:p>
            <a:pPr lvl="1"/>
            <a:r>
              <a:rPr lang="en-US" sz="2000" dirty="0" smtClean="0"/>
              <a:t>16 day flight</a:t>
            </a:r>
          </a:p>
          <a:p>
            <a:r>
              <a:rPr lang="en-US" sz="2400" dirty="0" smtClean="0"/>
              <a:t>Altitude ~38 km (~120,000 </a:t>
            </a:r>
            <a:r>
              <a:rPr lang="en-US" sz="2400" dirty="0" err="1" smtClean="0"/>
              <a:t>ft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Above 99.5% of atmospheric water vapor</a:t>
            </a:r>
          </a:p>
          <a:p>
            <a:r>
              <a:rPr lang="en-US" sz="2400" dirty="0" smtClean="0"/>
              <a:t>Main science target: the Vela C molecular cloud and surroundings</a:t>
            </a:r>
          </a:p>
          <a:p>
            <a:r>
              <a:rPr lang="en-US" sz="2400" dirty="0" smtClean="0"/>
              <a:t>Measure Stokes I, Q, and U at </a:t>
            </a:r>
            <a:r>
              <a:rPr lang="en-US" sz="2400" dirty="0"/>
              <a:t>250, 350, and 500 </a:t>
            </a:r>
            <a:r>
              <a:rPr lang="en-US" sz="2400" dirty="0" smtClean="0"/>
              <a:t>µm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82B-0081-40A4-9FF8-F3DEEDF457A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98358" y="6169580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Fissel</a:t>
            </a:r>
            <a:r>
              <a:rPr lang="en-US" dirty="0" smtClean="0"/>
              <a:t> et al.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Object Properties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F4281-C683-4739-9C7B-A9A05433F5D5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0628" y="5888944"/>
            <a:ext cx="518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N</a:t>
            </a:r>
            <a:r>
              <a:rPr lang="en-US" baseline="-25000" dirty="0" smtClean="0"/>
              <a:t>H</a:t>
            </a:r>
            <a:r>
              <a:rPr lang="en-US" dirty="0" smtClean="0"/>
              <a:t> ~ 1 x 10</a:t>
            </a:r>
            <a:r>
              <a:rPr lang="en-US" baseline="30000" dirty="0" smtClean="0"/>
              <a:t>22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</a:p>
          <a:p>
            <a:r>
              <a:rPr lang="en-US" dirty="0" smtClean="0"/>
              <a:t>Background subtracted center-to-edge A</a:t>
            </a:r>
            <a:r>
              <a:rPr lang="en-US" baseline="-25000" dirty="0" smtClean="0"/>
              <a:t>V</a:t>
            </a:r>
            <a:r>
              <a:rPr lang="en-US" dirty="0" smtClean="0"/>
              <a:t> ~ 1.3 mag</a:t>
            </a:r>
            <a:endParaRPr lang="en-US" baseline="-25000" dirty="0"/>
          </a:p>
        </p:txBody>
      </p:sp>
      <p:pic>
        <p:nvPicPr>
          <p:cNvPr id="17" name="Picture 16" descr="diffuse_reg_1re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15311" r="-477" b="20276"/>
          <a:stretch/>
        </p:blipFill>
        <p:spPr>
          <a:xfrm>
            <a:off x="1086360" y="1333797"/>
            <a:ext cx="9833947" cy="46443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6862714" y="1876900"/>
            <a:ext cx="84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</a:t>
            </a:r>
            <a:r>
              <a:rPr lang="en-US" sz="2400" baseline="-25000" dirty="0" smtClean="0">
                <a:solidFill>
                  <a:schemeClr val="bg1"/>
                </a:solidFill>
              </a:rPr>
              <a:t>850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1262" y="1869170"/>
            <a:ext cx="84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</a:t>
            </a:r>
            <a:r>
              <a:rPr lang="en-US" sz="2400" baseline="-25000" dirty="0">
                <a:solidFill>
                  <a:schemeClr val="bg1"/>
                </a:solidFill>
              </a:rPr>
              <a:t>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53830" y="1363443"/>
            <a:ext cx="5614270" cy="5350313"/>
            <a:chOff x="5853830" y="1363443"/>
            <a:chExt cx="5614270" cy="5350313"/>
          </a:xfrm>
        </p:grpSpPr>
        <p:sp>
          <p:nvSpPr>
            <p:cNvPr id="6" name="TextBox 5"/>
            <p:cNvSpPr txBox="1"/>
            <p:nvPr/>
          </p:nvSpPr>
          <p:spPr>
            <a:xfrm>
              <a:off x="6543675" y="6067425"/>
              <a:ext cx="4924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Linear-scaled T</a:t>
              </a:r>
              <a:r>
                <a:rPr lang="en-US" baseline="-25000" dirty="0" smtClean="0"/>
                <a:t>D</a:t>
              </a:r>
              <a:r>
                <a:rPr lang="en-US" dirty="0" smtClean="0"/>
                <a:t> from 15 to 20 K</a:t>
              </a:r>
            </a:p>
            <a:p>
              <a:r>
                <a:rPr lang="en-US" dirty="0"/>
                <a:t>C</a:t>
              </a:r>
              <a:r>
                <a:rPr lang="en-US" dirty="0" smtClean="0"/>
                <a:t>ontours of N</a:t>
              </a:r>
              <a:r>
                <a:rPr lang="en-US" baseline="-25000" dirty="0" smtClean="0"/>
                <a:t>H</a:t>
              </a:r>
              <a:endParaRPr lang="en-US" baseline="-25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81" t="819" r="620" b="683"/>
            <a:stretch/>
          </p:blipFill>
          <p:spPr>
            <a:xfrm>
              <a:off x="5853830" y="1363443"/>
              <a:ext cx="5299624" cy="43470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950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855</Words>
  <Application>Microsoft Office PowerPoint</Application>
  <PresentationFormat>Widescreen</PresentationFormat>
  <Paragraphs>112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Dust Polarization in Galactic Clouds with PICO</vt:lpstr>
      <vt:lpstr>Dust is everywhere…</vt:lpstr>
      <vt:lpstr>3 Questions</vt:lpstr>
      <vt:lpstr>What do we know about interstellar dust?</vt:lpstr>
      <vt:lpstr>The power of polarized dust observations</vt:lpstr>
      <vt:lpstr>PowerPoint Presentation</vt:lpstr>
      <vt:lpstr>PowerPoint Presentation</vt:lpstr>
      <vt:lpstr>BLASTPol 2012</vt:lpstr>
      <vt:lpstr>Target Object Properties</vt:lpstr>
      <vt:lpstr>Translucent Molecular Cloud Polarization Spectrum</vt:lpstr>
      <vt:lpstr>Pol spec dependence on environment</vt:lpstr>
      <vt:lpstr>BLAST-TNG in the near future</vt:lpstr>
      <vt:lpstr>How will PICO help?</vt:lpstr>
      <vt:lpstr>Dust is everywhere…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Ashton</dc:creator>
  <cp:lastModifiedBy>Peter Ashton</cp:lastModifiedBy>
  <cp:revision>41</cp:revision>
  <dcterms:created xsi:type="dcterms:W3CDTF">2018-04-29T04:25:53Z</dcterms:created>
  <dcterms:modified xsi:type="dcterms:W3CDTF">2018-05-02T15:34:09Z</dcterms:modified>
</cp:coreProperties>
</file>