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445" r:id="rId3"/>
    <p:sldId id="361" r:id="rId4"/>
    <p:sldId id="385" r:id="rId5"/>
    <p:sldId id="301" r:id="rId6"/>
    <p:sldId id="384" r:id="rId7"/>
    <p:sldId id="399" r:id="rId8"/>
    <p:sldId id="450" r:id="rId9"/>
    <p:sldId id="258" r:id="rId10"/>
    <p:sldId id="443" r:id="rId11"/>
    <p:sldId id="441" r:id="rId12"/>
    <p:sldId id="446" r:id="rId13"/>
    <p:sldId id="447" r:id="rId14"/>
    <p:sldId id="449" r:id="rId15"/>
    <p:sldId id="44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11"/>
    <p:restoredTop sz="94677"/>
  </p:normalViewPr>
  <p:slideViewPr>
    <p:cSldViewPr>
      <p:cViewPr varScale="1">
        <p:scale>
          <a:sx n="104" d="100"/>
          <a:sy n="104" d="100"/>
        </p:scale>
        <p:origin x="20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DA22C44-F384-544F-99CA-D3E8FA54B3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DEC7E21-2170-FD45-AE69-641191F56A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111FE7E-AA6D-9E4D-8AC2-15E628E764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F89B616-4754-A147-8B9B-7A44431112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61FEE105-155A-3B4F-9D16-B1C168F87A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E80372DB-C4F2-8148-9144-F55722A08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A9A1C5-8C9C-AD49-86DD-2DDAE3D33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515E231E-9AED-C749-8ADB-79CAF6DBD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BACEA4E-FB7D-DD49-8AD2-36D40111734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C602588-EE7A-494F-97FB-AF2E83FF3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B1E48A4-50AE-1243-82D5-041A32E73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9A1C5-8C9C-AD49-86DD-2DDAE3D33A8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27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e l’image des diapositives 1">
            <a:extLst>
              <a:ext uri="{FF2B5EF4-FFF2-40B4-BE49-F238E27FC236}">
                <a16:creationId xmlns:a16="http://schemas.microsoft.com/office/drawing/2014/main" id="{F4FBDCB6-4703-FF4B-B7B7-9A02D2E94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Espace réservé des commentaires 2">
            <a:extLst>
              <a:ext uri="{FF2B5EF4-FFF2-40B4-BE49-F238E27FC236}">
                <a16:creationId xmlns:a16="http://schemas.microsoft.com/office/drawing/2014/main" id="{8D1C0FFC-68C1-AA4F-977A-56C0C2B93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This cooler provided 0.2 microWatt at 100 mK in a 100% duty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In order to reach this performance, the flow rates of 3He and 4He were adjusted to 6 and 18 micromol/s. The life time of 2.5 years is set by the initial amount of fluids stored on the satellite.</a:t>
            </a:r>
          </a:p>
        </p:txBody>
      </p:sp>
      <p:sp>
        <p:nvSpPr>
          <p:cNvPr id="10243" name="Espace réservé du numéro de diapositive 3">
            <a:extLst>
              <a:ext uri="{FF2B5EF4-FFF2-40B4-BE49-F238E27FC236}">
                <a16:creationId xmlns:a16="http://schemas.microsoft.com/office/drawing/2014/main" id="{4F8BC409-10AB-EA42-BC19-3118E7168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EB267A6-A58E-DC46-A1D7-FE7BBA6646F4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>
            <a:extLst>
              <a:ext uri="{FF2B5EF4-FFF2-40B4-BE49-F238E27FC236}">
                <a16:creationId xmlns:a16="http://schemas.microsoft.com/office/drawing/2014/main" id="{DC304A39-CD74-3F4F-BBFD-F186DC6AF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Espace réservé des commentaires 2">
            <a:extLst>
              <a:ext uri="{FF2B5EF4-FFF2-40B4-BE49-F238E27FC236}">
                <a16:creationId xmlns:a16="http://schemas.microsoft.com/office/drawing/2014/main" id="{E3D9271B-1B2B-4A41-AEAB-364F528CE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Here are summarized the technical key points to developed the closed cycles dilution refrigerator.</a:t>
            </a:r>
            <a:endParaRPr lang="fr-FR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2291" name="Espace réservé du numéro de diapositive 3">
            <a:extLst>
              <a:ext uri="{FF2B5EF4-FFF2-40B4-BE49-F238E27FC236}">
                <a16:creationId xmlns:a16="http://schemas.microsoft.com/office/drawing/2014/main" id="{B27180A4-8EAF-0141-BDE2-3716113A0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0B8BD11-8CFD-B84D-B482-6CB6561671B5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e l’image des diapositives 1">
            <a:extLst>
              <a:ext uri="{FF2B5EF4-FFF2-40B4-BE49-F238E27FC236}">
                <a16:creationId xmlns:a16="http://schemas.microsoft.com/office/drawing/2014/main" id="{45C95CFB-1226-EC43-8DAB-58980CC39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Espace réservé des commentaires 2">
            <a:extLst>
              <a:ext uri="{FF2B5EF4-FFF2-40B4-BE49-F238E27FC236}">
                <a16:creationId xmlns:a16="http://schemas.microsoft.com/office/drawing/2014/main" id="{5138CBE3-4A3E-0644-9175-274DEE793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Here is a picture and a schematic of this last prototype. We can see the different components I've been talking about.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We can notice large thermal anchors at low temperature to improve temperature stability and a structure made of carbon tubes to test future materials. 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339" name="Espace réservé du numéro de diapositive 3">
            <a:extLst>
              <a:ext uri="{FF2B5EF4-FFF2-40B4-BE49-F238E27FC236}">
                <a16:creationId xmlns:a16="http://schemas.microsoft.com/office/drawing/2014/main" id="{E129091D-D695-E143-AB34-871720F8A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22FBCAC-5D14-2C49-9D96-A93022739959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D984E-9FD7-624E-976C-05D059B94FE5}" type="slidenum">
              <a:rPr lang="en-US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24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8">
            <a:extLst>
              <a:ext uri="{FF2B5EF4-FFF2-40B4-BE49-F238E27FC236}">
                <a16:creationId xmlns:a16="http://schemas.microsoft.com/office/drawing/2014/main" id="{1C6A5CA5-4B6F-7248-B62A-27B39663B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-9525" y="33401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53" descr="BH1m">
            <a:extLst>
              <a:ext uri="{FF2B5EF4-FFF2-40B4-BE49-F238E27FC236}">
                <a16:creationId xmlns:a16="http://schemas.microsoft.com/office/drawing/2014/main" id="{C37E6FD1-A614-BA4B-A9A7-FFC67271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2157413"/>
            <a:ext cx="3051175" cy="243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3" name="Rectangle 43"/>
          <p:cNvSpPr>
            <a:spLocks noGrp="1" noChangeArrowheads="1"/>
          </p:cNvSpPr>
          <p:nvPr>
            <p:ph type="ctrTitle" sz="quarter"/>
          </p:nvPr>
        </p:nvSpPr>
        <p:spPr>
          <a:xfrm>
            <a:off x="49213" y="1676400"/>
            <a:ext cx="5818187" cy="1524000"/>
          </a:xfrm>
        </p:spPr>
        <p:txBody>
          <a:bodyPr lIns="91440" tIns="45720" rIns="91440" bIns="45720"/>
          <a:lstStyle>
            <a:lvl1pPr>
              <a:buClr>
                <a:srgbClr val="FBCD00"/>
              </a:buClr>
              <a:defRPr sz="2500">
                <a:solidFill>
                  <a:srgbClr val="FB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4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9213" y="3348038"/>
            <a:ext cx="6305550" cy="444500"/>
          </a:xfrm>
          <a:ln w="9525"/>
        </p:spPr>
        <p:txBody>
          <a:bodyPr lIns="91440" tIns="45720" rIns="91440" bIns="45720"/>
          <a:lstStyle>
            <a:lvl1pPr marL="0" indent="0">
              <a:buFont typeface="Wingdings" pitchFamily="-112" charset="2"/>
              <a:buNone/>
              <a:defRPr sz="180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253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71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538163"/>
            <a:ext cx="2070100" cy="5938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538163"/>
            <a:ext cx="6062663" cy="5938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16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28600"/>
            <a:ext cx="8458199" cy="30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38200"/>
            <a:ext cx="8472488" cy="563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12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33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325" y="1009650"/>
            <a:ext cx="4052888" cy="54673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09650"/>
            <a:ext cx="4054475" cy="54673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22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33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4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79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756B1"/>
            </a:gs>
            <a:gs pos="66000">
              <a:srgbClr val="2756B1"/>
            </a:gs>
            <a:gs pos="100000">
              <a:srgbClr val="267CF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4CFB4B79-01F4-3346-96D2-230DF46AB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1325" y="914400"/>
            <a:ext cx="82597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Major point</a:t>
            </a:r>
          </a:p>
          <a:p>
            <a:pPr lvl="1"/>
            <a:r>
              <a:rPr lang="en-US" altLang="en-US"/>
              <a:t>Secondary information</a:t>
            </a:r>
          </a:p>
          <a:p>
            <a:pPr lvl="2"/>
            <a:r>
              <a:rPr lang="en-US" altLang="en-US"/>
              <a:t>Added information</a:t>
            </a:r>
          </a:p>
          <a:p>
            <a:pPr lvl="3"/>
            <a:r>
              <a:rPr lang="en-US" altLang="en-US"/>
              <a:t>dasdads</a:t>
            </a:r>
          </a:p>
          <a:p>
            <a:pPr lvl="4"/>
            <a:r>
              <a:rPr lang="en-US" altLang="en-US"/>
              <a:t>more</a:t>
            </a:r>
          </a:p>
          <a:p>
            <a:pPr lvl="2"/>
            <a:endParaRPr lang="en-US" altLang="en-US"/>
          </a:p>
          <a:p>
            <a:pPr lvl="2"/>
            <a:endParaRPr lang="en-US" altLang="en-US"/>
          </a:p>
        </p:txBody>
      </p:sp>
      <p:sp>
        <p:nvSpPr>
          <p:cNvPr id="1027" name="Rectangle 154">
            <a:extLst>
              <a:ext uri="{FF2B5EF4-FFF2-40B4-BE49-F238E27FC236}">
                <a16:creationId xmlns:a16="http://schemas.microsoft.com/office/drawing/2014/main" id="{01DD3141-6EED-AB44-9D57-E0E7978B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8" y="6584950"/>
            <a:ext cx="233521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56CCADC6-29EE-3A4A-93E0-FD4769C58DBB}" type="slidenum">
              <a:rPr lang="en-US" altLang="en-US" sz="1000" smtClean="0"/>
              <a:pPr algn="r"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TextBox 6">
            <a:extLst>
              <a:ext uri="{FF2B5EF4-FFF2-40B4-BE49-F238E27FC236}">
                <a16:creationId xmlns:a16="http://schemas.microsoft.com/office/drawing/2014/main" id="{258D62F9-468B-B84A-B80C-606973B1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519863"/>
            <a:ext cx="466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latin typeface="Arial" panose="020B0604020202020204" pitchFamily="34" charset="0"/>
              </a:rPr>
              <a:t>Approved for public release, distribution unlimited</a:t>
            </a:r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DC857296-D38C-FD47-B9EF-90B93E3D71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>
            <a:extLst>
              <a:ext uri="{FF2B5EF4-FFF2-40B4-BE49-F238E27FC236}">
                <a16:creationId xmlns:a16="http://schemas.microsoft.com/office/drawing/2014/main" id="{6AAC17EA-B04E-5D4F-AC85-5188D975D2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4">
            <a:extLst>
              <a:ext uri="{FF2B5EF4-FFF2-40B4-BE49-F238E27FC236}">
                <a16:creationId xmlns:a16="http://schemas.microsoft.com/office/drawing/2014/main" id="{49B8A1D6-DBC0-C74F-BBF6-DF4A759B8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225425"/>
            <a:ext cx="824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E3EBC"/>
          </a:solidFill>
          <a:latin typeface="Arial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E3EBC"/>
          </a:solidFill>
          <a:latin typeface="Arial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E3EBC"/>
          </a:solidFill>
          <a:latin typeface="Arial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E3EBC"/>
          </a:solidFill>
          <a:latin typeface="Arial" pitchFamily="-112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Wingdings" pitchFamily="2" charset="2"/>
        <a:buChar char="§"/>
        <a:defRPr sz="2000">
          <a:solidFill>
            <a:srgbClr val="FFEB99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7850" indent="-234950" algn="l" rtl="0" eaLnBrk="0" fontAlgn="base" hangingPunct="0">
        <a:spcBef>
          <a:spcPts val="300"/>
        </a:spcBef>
        <a:spcAft>
          <a:spcPts val="300"/>
        </a:spcAft>
        <a:buClr>
          <a:srgbClr val="FBCD00"/>
        </a:buClr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2pPr>
      <a:lvl3pPr marL="912813" indent="-220663" algn="l" rtl="0" eaLnBrk="0" fontAlgn="base" hangingPunct="0">
        <a:spcBef>
          <a:spcPts val="100"/>
        </a:spcBef>
        <a:spcAft>
          <a:spcPts val="100"/>
        </a:spcAft>
        <a:buClr>
          <a:srgbClr val="FBCD00"/>
        </a:buClr>
        <a:buChar char="•"/>
        <a:defRPr sz="1600">
          <a:solidFill>
            <a:schemeClr val="tx1"/>
          </a:solidFill>
          <a:latin typeface="+mn-lt"/>
          <a:ea typeface="ＭＳ Ｐゴシック" pitchFamily="-112" charset="-128"/>
        </a:defRPr>
      </a:lvl3pPr>
      <a:lvl4pPr marL="1258888" indent="-231775" algn="l" rtl="0" eaLnBrk="0" fontAlgn="base" hangingPunct="0">
        <a:spcBef>
          <a:spcPct val="20000"/>
        </a:spcBef>
        <a:spcAft>
          <a:spcPct val="30000"/>
        </a:spcAft>
        <a:buClr>
          <a:srgbClr val="FBCD00"/>
        </a:buClr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1547813" indent="-228600" algn="l" rtl="0" eaLnBrk="0" fontAlgn="base" hangingPunct="0">
        <a:spcBef>
          <a:spcPct val="0"/>
        </a:spcBef>
        <a:spcAft>
          <a:spcPct val="0"/>
        </a:spcAft>
        <a:buClr>
          <a:srgbClr val="FBCD00"/>
        </a:buClr>
        <a:buSzPct val="100000"/>
        <a:buFont typeface="Wingdings" pitchFamily="2" charset="2"/>
        <a:buChar char="²"/>
        <a:defRPr sz="14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(null)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(null)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(null)"/><Relationship Id="rId2" Type="http://schemas.openxmlformats.org/officeDocument/2006/relationships/image" Target="../media/image22.(null)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(null)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(null)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(null)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0.pdf"/><Relationship Id="rId7" Type="http://schemas.openxmlformats.org/officeDocument/2006/relationships/image" Target="../media/image52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45.pdf"/><Relationship Id="rId10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9C1B3EB0-510D-2945-9105-7331633EE3B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sz="3200" b="1">
                <a:ea typeface="ＭＳ Ｐゴシック" panose="020B0600070205080204" pitchFamily="34" charset="-128"/>
              </a:rPr>
              <a:t>Sub-Kelvin Cooling Options for PICO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14AA2D51-E3BE-FF47-825B-F5240F92EB2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Peter </a:t>
            </a:r>
            <a:r>
              <a:rPr lang="en-US" altLang="en-US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Shirron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Aft>
                <a:spcPts val="200"/>
              </a:spcAft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Cryogenics and Fluids Group, Code 552</a:t>
            </a:r>
          </a:p>
          <a:p>
            <a:pPr eaLnBrk="1" hangingPunct="1">
              <a:spcAft>
                <a:spcPts val="200"/>
              </a:spcAft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NASA/Goddard Space Flight Center</a:t>
            </a:r>
          </a:p>
          <a:p>
            <a:pPr eaLnBrk="1" hangingPunct="1">
              <a:spcAft>
                <a:spcPts val="200"/>
              </a:spcAft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Greenbelt, MD 20771 USA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9A21D3-A652-994D-84EF-513422D3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Proposed PICO ADR configuration</a:t>
            </a:r>
            <a:endParaRPr lang="en-US" dirty="0"/>
          </a:p>
        </p:txBody>
      </p:sp>
      <p:sp>
        <p:nvSpPr>
          <p:cNvPr id="22530" name="Content Placeholder 5">
            <a:extLst>
              <a:ext uri="{FF2B5EF4-FFF2-40B4-BE49-F238E27FC236}">
                <a16:creationId xmlns:a16="http://schemas.microsoft.com/office/drawing/2014/main" id="{F24CEFA2-8731-0544-AAE8-420101FA3A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2-stage parallel CADR operating at 1 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3-stage series CADR operating at 0.1 K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711DB518-A41A-0042-92DE-F7426651D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5899" r="5151" b="53957"/>
          <a:stretch/>
        </p:blipFill>
        <p:spPr bwMode="auto">
          <a:xfrm>
            <a:off x="301625" y="2362201"/>
            <a:ext cx="8564942" cy="29718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A85CECC-DE14-B941-B3E4-913DBA75F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2-Stage Parallel CADR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9F1AACF-19B6-F749-ACA0-9589DB4490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Heat rejection at 4.5 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Stages equivalent to upper stages built for Astro-H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Cooling power depends on available cooling at 4.5 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Nominal total is 40 </a:t>
            </a:r>
            <a:r>
              <a:rPr lang="en-US" altLang="en-US" dirty="0" err="1">
                <a:ea typeface="ＭＳ Ｐゴシック" panose="020B0600070205080204" pitchFamily="34" charset="-128"/>
              </a:rPr>
              <a:t>mW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Astro-H: 10 </a:t>
            </a:r>
            <a:r>
              <a:rPr lang="en-US" altLang="en-US" dirty="0" err="1">
                <a:ea typeface="ＭＳ Ｐゴシック" panose="020B0600070205080204" pitchFamily="34" charset="-128"/>
              </a:rPr>
              <a:t>mW</a:t>
            </a:r>
            <a:r>
              <a:rPr lang="en-US" altLang="en-US" dirty="0">
                <a:ea typeface="ＭＳ Ｐゴシック" panose="020B0600070205080204" pitchFamily="34" charset="-128"/>
              </a:rPr>
              <a:t> static load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2-stage series CADR 					     demonstrated on Astro-H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~1 </a:t>
            </a:r>
            <a:r>
              <a:rPr lang="en-US" altLang="en-US" dirty="0" err="1">
                <a:ea typeface="ＭＳ Ｐゴシック" panose="020B0600070205080204" pitchFamily="34" charset="-128"/>
              </a:rPr>
              <a:t>mW</a:t>
            </a:r>
            <a:r>
              <a:rPr lang="en-US" altLang="en-US" dirty="0">
                <a:ea typeface="ＭＳ Ｐゴシック" panose="020B0600070205080204" pitchFamily="34" charset="-128"/>
              </a:rPr>
              <a:t> at 1.5 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3BB23-6E8D-3B4A-BE46-3310DD3AF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1" t="12746" r="13637" b="6863"/>
          <a:stretch/>
        </p:blipFill>
        <p:spPr>
          <a:xfrm>
            <a:off x="3945672" y="2209800"/>
            <a:ext cx="5122127" cy="3962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4-Point Star 2">
            <a:extLst>
              <a:ext uri="{FF2B5EF4-FFF2-40B4-BE49-F238E27FC236}">
                <a16:creationId xmlns:a16="http://schemas.microsoft.com/office/drawing/2014/main" id="{A914DEA7-D1FD-6140-B400-43656C5A6CFE}"/>
              </a:ext>
            </a:extLst>
          </p:cNvPr>
          <p:cNvSpPr/>
          <p:nvPr/>
        </p:nvSpPr>
        <p:spPr bwMode="auto">
          <a:xfrm>
            <a:off x="6565556" y="4788243"/>
            <a:ext cx="533400" cy="53340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A13A-069A-BA4D-A49E-F0690120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3-Stage Series CADR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6C94-D91F-5E47-8AAC-E1B3FE83D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will exceed that obtained for the 4-stage CADR</a:t>
            </a:r>
          </a:p>
          <a:p>
            <a:pPr lvl="1"/>
            <a:r>
              <a:rPr lang="en-US" dirty="0"/>
              <a:t>Lower parasitic heat loads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25CC7C-4C31-8F41-938F-24E01587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596376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5C4FA6-95B8-AD43-8DCA-29C37D0FB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37" t="10784" r="25757" b="2940"/>
          <a:stretch/>
        </p:blipFill>
        <p:spPr>
          <a:xfrm>
            <a:off x="4704364" y="1449388"/>
            <a:ext cx="4154920" cy="457041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7322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BFD8-D582-7A4D-B0A6-98FA47ED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Stability at 100 </a:t>
            </a:r>
            <a:r>
              <a:rPr lang="en-US" dirty="0" err="1"/>
              <a:t>mK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2C29-FED3-EE42-9646-020DDBC5B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799" cy="5638800"/>
          </a:xfrm>
        </p:spPr>
        <p:txBody>
          <a:bodyPr/>
          <a:lstStyle/>
          <a:p>
            <a:r>
              <a:rPr lang="en-US" dirty="0"/>
              <a:t>Periodic heat flows can generate temperature disturbances at cold stages</a:t>
            </a:r>
          </a:p>
          <a:p>
            <a:r>
              <a:rPr lang="en-US" dirty="0"/>
              <a:t>Options for reducing magnitude of disturbances</a:t>
            </a:r>
          </a:p>
          <a:p>
            <a:pPr lvl="1"/>
            <a:r>
              <a:rPr lang="en-US" dirty="0"/>
              <a:t>Reduce cycle speed -&gt; reduces cooling power</a:t>
            </a:r>
          </a:p>
          <a:p>
            <a:pPr lvl="1"/>
            <a:r>
              <a:rPr lang="en-US" dirty="0"/>
              <a:t>Feedforward control: use knowledge of changes in heat flow to calculate changes in magnetization rate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90C99-EAAF-494F-A37C-3EAA1C0B0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" b="5000"/>
          <a:stretch/>
        </p:blipFill>
        <p:spPr>
          <a:xfrm>
            <a:off x="1828800" y="2819400"/>
            <a:ext cx="5486400" cy="37448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1EF7C0-2437-694C-B108-3CD24EF6D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33" b="6667"/>
          <a:stretch/>
        </p:blipFill>
        <p:spPr>
          <a:xfrm>
            <a:off x="1830593" y="2895601"/>
            <a:ext cx="5486400" cy="36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BFD8-D582-7A4D-B0A6-98FA47ED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Stability at 1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2C29-FED3-EE42-9646-020DDBC5B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799" cy="5638800"/>
          </a:xfrm>
        </p:spPr>
        <p:txBody>
          <a:bodyPr/>
          <a:lstStyle/>
          <a:p>
            <a:r>
              <a:rPr lang="en-US" dirty="0"/>
              <a:t>Astro-H 2-stage series CADR operated at 1.5 K</a:t>
            </a:r>
          </a:p>
          <a:p>
            <a:pPr lvl="1"/>
            <a:r>
              <a:rPr lang="en-US" dirty="0"/>
              <a:t>Only demonstrated on the ground (no cryogen-free operation during mission)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8E31E-3EE8-164B-B4DA-AF9362751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1" t="11764" r="10606" b="5882"/>
          <a:stretch/>
        </p:blipFill>
        <p:spPr>
          <a:xfrm>
            <a:off x="1981201" y="1995055"/>
            <a:ext cx="5370286" cy="410094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8093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90C7-C555-064D-B7F7-9FC644DC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A6771-5DA9-684B-9E6C-E280857F4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PICO requirements: 16 µW at 100 </a:t>
            </a:r>
            <a:r>
              <a:rPr lang="en-US" altLang="en-US" dirty="0" err="1">
                <a:ea typeface="ＭＳ Ｐゴシック" panose="020B0600070205080204" pitchFamily="34" charset="-128"/>
              </a:rPr>
              <a:t>mK</a:t>
            </a:r>
            <a:r>
              <a:rPr lang="en-US" altLang="en-US" dirty="0">
                <a:ea typeface="ＭＳ Ｐゴシック" panose="020B0600070205080204" pitchFamily="34" charset="-128"/>
              </a:rPr>
              <a:t>, ~1 </a:t>
            </a:r>
            <a:r>
              <a:rPr lang="en-US" altLang="en-US" dirty="0" err="1">
                <a:ea typeface="ＭＳ Ｐゴシック" panose="020B0600070205080204" pitchFamily="34" charset="-128"/>
              </a:rPr>
              <a:t>mW</a:t>
            </a:r>
            <a:r>
              <a:rPr lang="en-US" altLang="en-US" dirty="0">
                <a:ea typeface="ＭＳ Ｐゴシック" panose="020B0600070205080204" pitchFamily="34" charset="-128"/>
              </a:rPr>
              <a:t> at 1 K</a:t>
            </a:r>
          </a:p>
          <a:p>
            <a:r>
              <a:rPr lang="en-US" dirty="0"/>
              <a:t>Open-cycle DR</a:t>
            </a:r>
          </a:p>
          <a:p>
            <a:pPr lvl="1"/>
            <a:r>
              <a:rPr lang="en-US" dirty="0"/>
              <a:t>Critical functionality of the dilution unit has been demonstrated (TRL 4)</a:t>
            </a:r>
          </a:p>
          <a:p>
            <a:pPr lvl="1"/>
            <a:r>
              <a:rPr lang="en-US" dirty="0"/>
              <a:t>Cooling power not quite at level needed for Athena (1 µW at 50 </a:t>
            </a:r>
            <a:r>
              <a:rPr lang="en-US" dirty="0" err="1"/>
              <a:t>mK</a:t>
            </a:r>
            <a:r>
              <a:rPr lang="en-US" dirty="0"/>
              <a:t>), or PICO (5-6 µW at 100 </a:t>
            </a:r>
            <a:r>
              <a:rPr lang="en-US" dirty="0" err="1"/>
              <a:t>mK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Requires auxiliary cooling at 1.7 K and 4.5 K</a:t>
            </a:r>
          </a:p>
          <a:p>
            <a:r>
              <a:rPr lang="en-US" dirty="0"/>
              <a:t>Continuous ADRs</a:t>
            </a:r>
          </a:p>
          <a:p>
            <a:pPr lvl="1"/>
            <a:r>
              <a:rPr lang="en-US" b="1" i="1" dirty="0"/>
              <a:t>Only</a:t>
            </a:r>
            <a:r>
              <a:rPr lang="en-US" dirty="0"/>
              <a:t> high TRL cooler that has demonstrated continuous cooling with suitable cooling power for PICO</a:t>
            </a:r>
          </a:p>
          <a:p>
            <a:pPr lvl="1"/>
            <a:r>
              <a:rPr lang="en-US" dirty="0"/>
              <a:t>Only requires auxiliary cooling at 4.5 K</a:t>
            </a:r>
          </a:p>
          <a:p>
            <a:pPr lvl="1"/>
            <a:r>
              <a:rPr lang="en-US" dirty="0"/>
              <a:t>Architecture is very flexible</a:t>
            </a:r>
          </a:p>
          <a:p>
            <a:pPr lvl="2"/>
            <a:r>
              <a:rPr lang="en-US" dirty="0"/>
              <a:t>Addition of stages can</a:t>
            </a:r>
          </a:p>
          <a:p>
            <a:pPr lvl="3"/>
            <a:r>
              <a:rPr lang="en-US" dirty="0"/>
              <a:t>Improved temperature stability</a:t>
            </a:r>
          </a:p>
          <a:p>
            <a:pPr lvl="3"/>
            <a:r>
              <a:rPr lang="en-US" dirty="0"/>
              <a:t>Add constant temperature nodes</a:t>
            </a:r>
          </a:p>
          <a:p>
            <a:pPr lvl="3"/>
            <a:r>
              <a:rPr lang="en-US" dirty="0"/>
              <a:t>Improve cooling power (by increasing average heat reject </a:t>
            </a:r>
            <a:r>
              <a:rPr lang="en-US"/>
              <a:t>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4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D591-D51B-144F-AE9C-A2B5BD28EF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47063" cy="307975"/>
          </a:xfrm>
        </p:spPr>
        <p:txBody>
          <a:bodyPr/>
          <a:lstStyle/>
          <a:p>
            <a:r>
              <a:rPr lang="en-US" dirty="0"/>
              <a:t>Sub-Kelvin Cooling Options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2140F-6598-C948-9CC7-EACE801C4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5" t="14706" r="9091" b="7046"/>
          <a:stretch/>
        </p:blipFill>
        <p:spPr>
          <a:xfrm>
            <a:off x="838200" y="838200"/>
            <a:ext cx="7637463" cy="55626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BD66A1-2B16-1C4B-A9EC-FCDB1B2709C2}"/>
              </a:ext>
            </a:extLst>
          </p:cNvPr>
          <p:cNvSpPr/>
          <p:nvPr/>
        </p:nvSpPr>
        <p:spPr bwMode="auto">
          <a:xfrm>
            <a:off x="6835140" y="990600"/>
            <a:ext cx="1440180" cy="31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4</a:t>
            </a:r>
            <a:r>
              <a:rPr kumimoji="0" lang="en-US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He JT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A538-3D08-BF4F-8B68-5405C3ADD882}"/>
              </a:ext>
            </a:extLst>
          </p:cNvPr>
          <p:cNvSpPr/>
          <p:nvPr/>
        </p:nvSpPr>
        <p:spPr bwMode="auto">
          <a:xfrm>
            <a:off x="6004560" y="1356921"/>
            <a:ext cx="2270760" cy="3118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30000" dirty="0">
                <a:latin typeface="Arial" pitchFamily="-112" charset="0"/>
              </a:rPr>
              <a:t>3</a:t>
            </a:r>
            <a:r>
              <a:rPr kumimoji="0" lang="en-US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He JT</a:t>
            </a:r>
          </a:p>
        </p:txBody>
      </p:sp>
      <p:sp>
        <p:nvSpPr>
          <p:cNvPr id="13" name="ZoneTexte 24">
            <a:extLst>
              <a:ext uri="{FF2B5EF4-FFF2-40B4-BE49-F238E27FC236}">
                <a16:creationId xmlns:a16="http://schemas.microsoft.com/office/drawing/2014/main" id="{7A05350D-6616-A249-AC21-CFA46A3AC247}"/>
              </a:ext>
            </a:extLst>
          </p:cNvPr>
          <p:cNvSpPr txBox="1"/>
          <p:nvPr/>
        </p:nvSpPr>
        <p:spPr>
          <a:xfrm>
            <a:off x="4400551" y="3098769"/>
            <a:ext cx="2076450" cy="3031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600" baseline="30000" dirty="0">
                <a:latin typeface="+mj-lt"/>
              </a:rPr>
              <a:t>3</a:t>
            </a:r>
            <a:r>
              <a:rPr lang="en-US" sz="1600" dirty="0">
                <a:latin typeface="+mj-lt"/>
              </a:rPr>
              <a:t>He sorption cooler</a:t>
            </a:r>
          </a:p>
        </p:txBody>
      </p:sp>
      <p:sp>
        <p:nvSpPr>
          <p:cNvPr id="14" name="ZoneTexte 25">
            <a:extLst>
              <a:ext uri="{FF2B5EF4-FFF2-40B4-BE49-F238E27FC236}">
                <a16:creationId xmlns:a16="http://schemas.microsoft.com/office/drawing/2014/main" id="{9BFE57B9-4411-E544-8E95-34EA65EF1477}"/>
              </a:ext>
            </a:extLst>
          </p:cNvPr>
          <p:cNvSpPr txBox="1"/>
          <p:nvPr/>
        </p:nvSpPr>
        <p:spPr>
          <a:xfrm>
            <a:off x="3353807" y="4820147"/>
            <a:ext cx="3481333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Open cycle DR</a:t>
            </a:r>
          </a:p>
        </p:txBody>
      </p:sp>
      <p:sp>
        <p:nvSpPr>
          <p:cNvPr id="15" name="ZoneTexte 26">
            <a:extLst>
              <a:ext uri="{FF2B5EF4-FFF2-40B4-BE49-F238E27FC236}">
                <a16:creationId xmlns:a16="http://schemas.microsoft.com/office/drawing/2014/main" id="{B7AEBA03-A94E-F04A-A1BB-D97F2BE577EC}"/>
              </a:ext>
            </a:extLst>
          </p:cNvPr>
          <p:cNvSpPr txBox="1"/>
          <p:nvPr/>
        </p:nvSpPr>
        <p:spPr>
          <a:xfrm>
            <a:off x="3787140" y="5141411"/>
            <a:ext cx="854551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NIS chip</a:t>
            </a:r>
          </a:p>
        </p:txBody>
      </p:sp>
      <p:sp>
        <p:nvSpPr>
          <p:cNvPr id="16" name="ZoneTexte 27">
            <a:extLst>
              <a:ext uri="{FF2B5EF4-FFF2-40B4-BE49-F238E27FC236}">
                <a16:creationId xmlns:a16="http://schemas.microsoft.com/office/drawing/2014/main" id="{AF9AA97A-A8E3-2844-B079-984D886ADD19}"/>
              </a:ext>
            </a:extLst>
          </p:cNvPr>
          <p:cNvSpPr txBox="1"/>
          <p:nvPr/>
        </p:nvSpPr>
        <p:spPr>
          <a:xfrm>
            <a:off x="2648364" y="4157943"/>
            <a:ext cx="3356196" cy="3002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Single-stage ADR</a:t>
            </a:r>
          </a:p>
        </p:txBody>
      </p:sp>
      <p:sp>
        <p:nvSpPr>
          <p:cNvPr id="17" name="ZoneTexte 15">
            <a:extLst>
              <a:ext uri="{FF2B5EF4-FFF2-40B4-BE49-F238E27FC236}">
                <a16:creationId xmlns:a16="http://schemas.microsoft.com/office/drawing/2014/main" id="{F2F37A1F-F545-3A42-95FA-1060B123085D}"/>
              </a:ext>
            </a:extLst>
          </p:cNvPr>
          <p:cNvSpPr txBox="1"/>
          <p:nvPr/>
        </p:nvSpPr>
        <p:spPr>
          <a:xfrm>
            <a:off x="5638800" y="2133600"/>
            <a:ext cx="1524000" cy="3238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Helium Dewar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779AA538-428F-6248-9859-FC7B9DDCB082}"/>
              </a:ext>
            </a:extLst>
          </p:cNvPr>
          <p:cNvSpPr txBox="1"/>
          <p:nvPr/>
        </p:nvSpPr>
        <p:spPr>
          <a:xfrm>
            <a:off x="5181600" y="2707093"/>
            <a:ext cx="1828800" cy="3349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600" baseline="30000" dirty="0">
                <a:latin typeface="+mj-lt"/>
              </a:rPr>
              <a:t>4</a:t>
            </a:r>
            <a:r>
              <a:rPr lang="en-US" sz="1600" dirty="0">
                <a:latin typeface="+mj-lt"/>
              </a:rPr>
              <a:t>He sorption cooler</a:t>
            </a:r>
          </a:p>
        </p:txBody>
      </p:sp>
      <p:sp>
        <p:nvSpPr>
          <p:cNvPr id="19" name="ZoneTexte 25">
            <a:extLst>
              <a:ext uri="{FF2B5EF4-FFF2-40B4-BE49-F238E27FC236}">
                <a16:creationId xmlns:a16="http://schemas.microsoft.com/office/drawing/2014/main" id="{E4F8F086-E973-FE44-813F-E4300405E351}"/>
              </a:ext>
            </a:extLst>
          </p:cNvPr>
          <p:cNvSpPr txBox="1"/>
          <p:nvPr/>
        </p:nvSpPr>
        <p:spPr>
          <a:xfrm>
            <a:off x="2651761" y="4510406"/>
            <a:ext cx="3560456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Closed cycle DR</a:t>
            </a:r>
          </a:p>
        </p:txBody>
      </p:sp>
      <p:sp>
        <p:nvSpPr>
          <p:cNvPr id="20" name="ZoneTexte 27">
            <a:extLst>
              <a:ext uri="{FF2B5EF4-FFF2-40B4-BE49-F238E27FC236}">
                <a16:creationId xmlns:a16="http://schemas.microsoft.com/office/drawing/2014/main" id="{71E9683E-2E7B-D744-868A-2AA8C6760A7D}"/>
              </a:ext>
            </a:extLst>
          </p:cNvPr>
          <p:cNvSpPr txBox="1"/>
          <p:nvPr/>
        </p:nvSpPr>
        <p:spPr>
          <a:xfrm>
            <a:off x="2648364" y="3814641"/>
            <a:ext cx="4232496" cy="3002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Two-stage ADR</a:t>
            </a:r>
          </a:p>
        </p:txBody>
      </p:sp>
      <p:sp>
        <p:nvSpPr>
          <p:cNvPr id="21" name="ZoneTexte 27">
            <a:extLst>
              <a:ext uri="{FF2B5EF4-FFF2-40B4-BE49-F238E27FC236}">
                <a16:creationId xmlns:a16="http://schemas.microsoft.com/office/drawing/2014/main" id="{7076B5BA-C521-A144-B32B-6F794767F812}"/>
              </a:ext>
            </a:extLst>
          </p:cNvPr>
          <p:cNvSpPr txBox="1"/>
          <p:nvPr/>
        </p:nvSpPr>
        <p:spPr>
          <a:xfrm>
            <a:off x="1817784" y="3479529"/>
            <a:ext cx="5192616" cy="3002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Multi-stage ADR (single-shot and continuous)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E6DB35-1D0F-0044-AC74-1540F41818BB}"/>
              </a:ext>
            </a:extLst>
          </p:cNvPr>
          <p:cNvCxnSpPr>
            <a:cxnSpLocks/>
          </p:cNvCxnSpPr>
          <p:nvPr/>
        </p:nvCxnSpPr>
        <p:spPr bwMode="auto">
          <a:xfrm flipH="1">
            <a:off x="1257300" y="2514600"/>
            <a:ext cx="70180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BC07EC9-AA66-844C-A8F3-2EDEB02DD75D}"/>
              </a:ext>
            </a:extLst>
          </p:cNvPr>
          <p:cNvSpPr/>
          <p:nvPr/>
        </p:nvSpPr>
        <p:spPr bwMode="auto">
          <a:xfrm>
            <a:off x="7620000" y="2011453"/>
            <a:ext cx="655320" cy="456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Turbo Brayton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ZoneTexte 13">
            <a:extLst>
              <a:ext uri="{FF2B5EF4-FFF2-40B4-BE49-F238E27FC236}">
                <a16:creationId xmlns:a16="http://schemas.microsoft.com/office/drawing/2014/main" id="{082D3BD6-A017-0148-966B-04FBF9F9F01D}"/>
              </a:ext>
            </a:extLst>
          </p:cNvPr>
          <p:cNvSpPr txBox="1"/>
          <p:nvPr/>
        </p:nvSpPr>
        <p:spPr>
          <a:xfrm>
            <a:off x="6781800" y="1702282"/>
            <a:ext cx="149352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400" dirty="0">
                <a:latin typeface="+mj-lt"/>
              </a:rPr>
              <a:t>Pulse tube cooler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5CF53A-AAB6-6341-AB70-C4F8EF027CCF}"/>
              </a:ext>
            </a:extLst>
          </p:cNvPr>
          <p:cNvSpPr txBox="1"/>
          <p:nvPr/>
        </p:nvSpPr>
        <p:spPr>
          <a:xfrm>
            <a:off x="1306830" y="1051268"/>
            <a:ext cx="232467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Primary coolers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4BE0F3-F121-DD40-B7F5-DBDC765D2CE6}"/>
              </a:ext>
            </a:extLst>
          </p:cNvPr>
          <p:cNvSpPr txBox="1"/>
          <p:nvPr/>
        </p:nvSpPr>
        <p:spPr>
          <a:xfrm>
            <a:off x="1325880" y="2564720"/>
            <a:ext cx="179451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Sub-kelvin</a:t>
            </a:r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535CFA69-42FE-CD40-B8B7-1635DE5AC919}"/>
              </a:ext>
            </a:extLst>
          </p:cNvPr>
          <p:cNvSpPr/>
          <p:nvPr/>
        </p:nvSpPr>
        <p:spPr bwMode="auto">
          <a:xfrm rot="10800000">
            <a:off x="2337914" y="-1102084"/>
            <a:ext cx="838200" cy="45846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C6218E-3DB7-A141-964A-DE519264DB6B}"/>
              </a:ext>
            </a:extLst>
          </p:cNvPr>
          <p:cNvGrpSpPr/>
          <p:nvPr/>
        </p:nvGrpSpPr>
        <p:grpSpPr>
          <a:xfrm>
            <a:off x="4762500" y="963433"/>
            <a:ext cx="3406554" cy="4209276"/>
            <a:chOff x="4762500" y="963433"/>
            <a:chExt cx="3406554" cy="4209276"/>
          </a:xfrm>
        </p:grpSpPr>
        <p:sp>
          <p:nvSpPr>
            <p:cNvPr id="30" name="Left Arrow 29">
              <a:extLst>
                <a:ext uri="{FF2B5EF4-FFF2-40B4-BE49-F238E27FC236}">
                  <a16:creationId xmlns:a16="http://schemas.microsoft.com/office/drawing/2014/main" id="{FBB74156-EF39-9C4D-9BF2-BEA1E620AAA7}"/>
                </a:ext>
              </a:extLst>
            </p:cNvPr>
            <p:cNvSpPr/>
            <p:nvPr/>
          </p:nvSpPr>
          <p:spPr bwMode="auto">
            <a:xfrm>
              <a:off x="7330854" y="3427951"/>
              <a:ext cx="838200" cy="458249"/>
            </a:xfrm>
            <a:prstGeom prst="lef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1" name="Left Arrow 30">
              <a:extLst>
                <a:ext uri="{FF2B5EF4-FFF2-40B4-BE49-F238E27FC236}">
                  <a16:creationId xmlns:a16="http://schemas.microsoft.com/office/drawing/2014/main" id="{760B16C0-589C-8844-ACD4-C43F3B4D254E}"/>
                </a:ext>
              </a:extLst>
            </p:cNvPr>
            <p:cNvSpPr/>
            <p:nvPr/>
          </p:nvSpPr>
          <p:spPr bwMode="auto">
            <a:xfrm>
              <a:off x="7330854" y="3028950"/>
              <a:ext cx="838200" cy="458469"/>
            </a:xfrm>
            <a:prstGeom prst="lef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2" name="Left Arrow 31">
              <a:extLst>
                <a:ext uri="{FF2B5EF4-FFF2-40B4-BE49-F238E27FC236}">
                  <a16:creationId xmlns:a16="http://schemas.microsoft.com/office/drawing/2014/main" id="{109576D2-2FB7-6D45-9FDB-88D79D3E8BBA}"/>
                </a:ext>
              </a:extLst>
            </p:cNvPr>
            <p:cNvSpPr/>
            <p:nvPr/>
          </p:nvSpPr>
          <p:spPr bwMode="auto">
            <a:xfrm>
              <a:off x="7330854" y="4060926"/>
              <a:ext cx="838200" cy="458469"/>
            </a:xfrm>
            <a:prstGeom prst="lef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3" name="Left Arrow 32">
              <a:extLst>
                <a:ext uri="{FF2B5EF4-FFF2-40B4-BE49-F238E27FC236}">
                  <a16:creationId xmlns:a16="http://schemas.microsoft.com/office/drawing/2014/main" id="{0F14124F-13E2-6446-BA1F-6D0DDD886B89}"/>
                </a:ext>
              </a:extLst>
            </p:cNvPr>
            <p:cNvSpPr/>
            <p:nvPr/>
          </p:nvSpPr>
          <p:spPr bwMode="auto">
            <a:xfrm>
              <a:off x="7330854" y="4714240"/>
              <a:ext cx="838200" cy="458469"/>
            </a:xfrm>
            <a:prstGeom prst="lef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4" name="Left Arrow 33">
              <a:extLst>
                <a:ext uri="{FF2B5EF4-FFF2-40B4-BE49-F238E27FC236}">
                  <a16:creationId xmlns:a16="http://schemas.microsoft.com/office/drawing/2014/main" id="{3AB0E1CF-0A04-3742-B719-76BD373216B9}"/>
                </a:ext>
              </a:extLst>
            </p:cNvPr>
            <p:cNvSpPr/>
            <p:nvPr/>
          </p:nvSpPr>
          <p:spPr bwMode="auto">
            <a:xfrm rot="10800000">
              <a:off x="4762500" y="963433"/>
              <a:ext cx="838200" cy="458469"/>
            </a:xfrm>
            <a:prstGeom prst="lef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6" name="Left Arrow 35">
              <a:extLst>
                <a:ext uri="{FF2B5EF4-FFF2-40B4-BE49-F238E27FC236}">
                  <a16:creationId xmlns:a16="http://schemas.microsoft.com/office/drawing/2014/main" id="{CE25EB1A-AD6A-F449-95B0-AFD70C4091B4}"/>
                </a:ext>
              </a:extLst>
            </p:cNvPr>
            <p:cNvSpPr/>
            <p:nvPr/>
          </p:nvSpPr>
          <p:spPr bwMode="auto">
            <a:xfrm rot="10800000">
              <a:off x="4762500" y="1595202"/>
              <a:ext cx="838200" cy="458469"/>
            </a:xfrm>
            <a:prstGeom prst="lef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7" name="Left Arrow 36">
              <a:extLst>
                <a:ext uri="{FF2B5EF4-FFF2-40B4-BE49-F238E27FC236}">
                  <a16:creationId xmlns:a16="http://schemas.microsoft.com/office/drawing/2014/main" id="{B532020A-4D25-B44A-AA4F-D1AAA6680580}"/>
                </a:ext>
              </a:extLst>
            </p:cNvPr>
            <p:cNvSpPr/>
            <p:nvPr/>
          </p:nvSpPr>
          <p:spPr bwMode="auto">
            <a:xfrm rot="10800000">
              <a:off x="4762500" y="2082354"/>
              <a:ext cx="838200" cy="458469"/>
            </a:xfrm>
            <a:prstGeom prst="lef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41" name="Left Arrow 40">
            <a:extLst>
              <a:ext uri="{FF2B5EF4-FFF2-40B4-BE49-F238E27FC236}">
                <a16:creationId xmlns:a16="http://schemas.microsoft.com/office/drawing/2014/main" id="{D8630D8E-29FF-114E-83F7-B92F4E2736AE}"/>
              </a:ext>
            </a:extLst>
          </p:cNvPr>
          <p:cNvSpPr/>
          <p:nvPr/>
        </p:nvSpPr>
        <p:spPr bwMode="auto">
          <a:xfrm flipH="1">
            <a:off x="1738214" y="4402591"/>
            <a:ext cx="828871" cy="458469"/>
          </a:xfrm>
          <a:prstGeom prst="left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TRL 4</a:t>
            </a:r>
          </a:p>
        </p:txBody>
      </p:sp>
      <p:sp>
        <p:nvSpPr>
          <p:cNvPr id="42" name="ZoneTexte 24">
            <a:extLst>
              <a:ext uri="{FF2B5EF4-FFF2-40B4-BE49-F238E27FC236}">
                <a16:creationId xmlns:a16="http://schemas.microsoft.com/office/drawing/2014/main" id="{F02D6ADE-1A12-2B4E-BA63-D7F4CC4D605A}"/>
              </a:ext>
            </a:extLst>
          </p:cNvPr>
          <p:cNvSpPr txBox="1"/>
          <p:nvPr/>
        </p:nvSpPr>
        <p:spPr>
          <a:xfrm>
            <a:off x="2663191" y="3102579"/>
            <a:ext cx="1725929" cy="3031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36000" tIns="18000" rIns="36000" bIns="1800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Single-stage ADR</a:t>
            </a:r>
          </a:p>
        </p:txBody>
      </p:sp>
      <p:sp>
        <p:nvSpPr>
          <p:cNvPr id="43" name="Left Arrow 42">
            <a:extLst>
              <a:ext uri="{FF2B5EF4-FFF2-40B4-BE49-F238E27FC236}">
                <a16:creationId xmlns:a16="http://schemas.microsoft.com/office/drawing/2014/main" id="{AB2125DB-E34A-DE4F-B341-E26BBC3E252D}"/>
              </a:ext>
            </a:extLst>
          </p:cNvPr>
          <p:cNvSpPr/>
          <p:nvPr/>
        </p:nvSpPr>
        <p:spPr bwMode="auto">
          <a:xfrm flipH="1">
            <a:off x="1738214" y="3013559"/>
            <a:ext cx="828871" cy="458469"/>
          </a:xfrm>
          <a:prstGeom prst="left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TRL 6</a:t>
            </a:r>
          </a:p>
        </p:txBody>
      </p:sp>
    </p:spTree>
    <p:extLst>
      <p:ext uri="{BB962C8B-B14F-4D97-AF65-F5344CB8AC3E}">
        <p14:creationId xmlns:p14="http://schemas.microsoft.com/office/powerpoint/2010/main" val="310912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B8FE003-DD40-3F48-BA3F-FC218C497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Continuous Sub-Kelvin Coolers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203B2FE9-A137-3E49-ABF4-1EFAF94191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Dilution Refrigerator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Open-cycle DR: Planck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Closed-cycle DR: under development for Athena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Adiabatic Demagnetization Refrigerator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3-stage ADR (continuous plus single-shot): Astro-H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Continuous ADRs for cooling at ~1 K and ≤100 </a:t>
            </a:r>
            <a:r>
              <a:rPr lang="en-US" altLang="en-US" dirty="0" err="1">
                <a:ea typeface="ＭＳ Ｐゴシック" panose="020B0600070205080204" pitchFamily="34" charset="-128"/>
              </a:rPr>
              <a:t>mK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Tentative PICO requirements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16 µW at 100 </a:t>
            </a:r>
            <a:r>
              <a:rPr lang="en-US" altLang="en-US" dirty="0" err="1">
                <a:ea typeface="ＭＳ Ｐゴシック" panose="020B0600070205080204" pitchFamily="34" charset="-128"/>
              </a:rPr>
              <a:t>mK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~1 </a:t>
            </a:r>
            <a:r>
              <a:rPr lang="en-US" altLang="en-US" dirty="0" err="1">
                <a:ea typeface="ＭＳ Ｐゴシック" panose="020B0600070205080204" pitchFamily="34" charset="-128"/>
              </a:rPr>
              <a:t>mW</a:t>
            </a:r>
            <a:r>
              <a:rPr lang="en-US" altLang="en-US" dirty="0">
                <a:ea typeface="ＭＳ Ｐゴシック" panose="020B0600070205080204" pitchFamily="34" charset="-128"/>
              </a:rPr>
              <a:t> at 1 K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Temperature to be optimized based on eventual instrument details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age 8">
            <a:extLst>
              <a:ext uri="{FF2B5EF4-FFF2-40B4-BE49-F238E27FC236}">
                <a16:creationId xmlns:a16="http://schemas.microsoft.com/office/drawing/2014/main" id="{75230FE2-A9C4-CF48-9193-3185F8DF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825" y="925513"/>
            <a:ext cx="3206750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Rectangle 3">
            <a:extLst>
              <a:ext uri="{FF2B5EF4-FFF2-40B4-BE49-F238E27FC236}">
                <a16:creationId xmlns:a16="http://schemas.microsoft.com/office/drawing/2014/main" id="{3A37D572-6A32-BC47-99B6-507CDDB0B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738" y="228600"/>
            <a:ext cx="8247062" cy="307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Planck OCDR</a:t>
            </a:r>
          </a:p>
        </p:txBody>
      </p:sp>
      <p:sp>
        <p:nvSpPr>
          <p:cNvPr id="8194" name="Rectangle 4">
            <a:extLst>
              <a:ext uri="{FF2B5EF4-FFF2-40B4-BE49-F238E27FC236}">
                <a16:creationId xmlns:a16="http://schemas.microsoft.com/office/drawing/2014/main" id="{B8769087-C02C-8548-872A-28A9A5296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9149" y="914400"/>
            <a:ext cx="5718175" cy="5715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Open cycle version is first to work in zero-g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Continuous, stable T, low cold mass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Launched in May 2009, operated for 2.6 years</a:t>
            </a:r>
          </a:p>
        </p:txBody>
      </p:sp>
      <p:graphicFrame>
        <p:nvGraphicFramePr>
          <p:cNvPr id="8195" name="Object 2">
            <a:extLst>
              <a:ext uri="{FF2B5EF4-FFF2-40B4-BE49-F238E27FC236}">
                <a16:creationId xmlns:a16="http://schemas.microsoft.com/office/drawing/2014/main" id="{F81090BC-E8EB-5E48-808A-C4A034EB0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035176"/>
              </p:ext>
            </p:extLst>
          </p:nvPr>
        </p:nvGraphicFramePr>
        <p:xfrm>
          <a:off x="2828925" y="2362200"/>
          <a:ext cx="62484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Document" r:id="rId4" imgW="10217150" imgH="4730750" progId="Word.Document.8">
                  <p:embed/>
                </p:oleObj>
              </mc:Choice>
              <mc:Fallback>
                <p:oleObj name="Document" r:id="rId4" imgW="10217150" imgH="47307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2362200"/>
                        <a:ext cx="6248400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12">
            <a:extLst>
              <a:ext uri="{FF2B5EF4-FFF2-40B4-BE49-F238E27FC236}">
                <a16:creationId xmlns:a16="http://schemas.microsoft.com/office/drawing/2014/main" id="{6B10BF7B-A77E-4547-84E1-3F401F5F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479381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/>
              <a:t>Courtesy Gerard </a:t>
            </a:r>
            <a:r>
              <a:rPr lang="en-US" altLang="en-US" sz="1400" dirty="0" err="1"/>
              <a:t>Vermeulen</a:t>
            </a:r>
            <a:endParaRPr lang="en-US" altLang="en-US" sz="1400" dirty="0"/>
          </a:p>
        </p:txBody>
      </p:sp>
      <p:sp>
        <p:nvSpPr>
          <p:cNvPr id="8197" name="Text Box 13">
            <a:extLst>
              <a:ext uri="{FF2B5EF4-FFF2-40B4-BE49-F238E27FC236}">
                <a16:creationId xmlns:a16="http://schemas.microsoft.com/office/drawing/2014/main" id="{716D17D5-8914-9C41-8611-CC0F02E6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5319713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Planck Cooling System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7EFF6096-AB06-0B46-9806-2D5F774D4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90800"/>
            <a:ext cx="1235075" cy="573088"/>
          </a:xfrm>
          <a:prstGeom prst="rect">
            <a:avLst/>
          </a:prstGeom>
          <a:solidFill>
            <a:srgbClr val="FFDC4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JT</a:t>
            </a:r>
          </a:p>
          <a:p>
            <a:pPr algn="ctr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expansion</a:t>
            </a:r>
          </a:p>
        </p:txBody>
      </p:sp>
      <p:cxnSp>
        <p:nvCxnSpPr>
          <p:cNvPr id="8200" name="Straight Connector 2">
            <a:extLst>
              <a:ext uri="{FF2B5EF4-FFF2-40B4-BE49-F238E27FC236}">
                <a16:creationId xmlns:a16="http://schemas.microsoft.com/office/drawing/2014/main" id="{BA98362D-65CA-DD48-932D-23E977E4E0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563" y="1550988"/>
            <a:ext cx="2705100" cy="1270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21C764-D1F9-8C4F-A433-F200DA90D186}"/>
              </a:ext>
            </a:extLst>
          </p:cNvPr>
          <p:cNvSpPr txBox="1"/>
          <p:nvPr/>
        </p:nvSpPr>
        <p:spPr>
          <a:xfrm>
            <a:off x="2544763" y="1189038"/>
            <a:ext cx="7874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300 K</a:t>
            </a:r>
            <a:endParaRPr lang="en-US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1C192D-5B8B-3343-BD9E-36DE2A46D76A}"/>
              </a:ext>
            </a:extLst>
          </p:cNvPr>
          <p:cNvGrpSpPr/>
          <p:nvPr/>
        </p:nvGrpSpPr>
        <p:grpSpPr>
          <a:xfrm>
            <a:off x="1140310" y="5755340"/>
            <a:ext cx="6945435" cy="508350"/>
            <a:chOff x="1140310" y="5755340"/>
            <a:chExt cx="6945435" cy="50835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2B31A8-BF19-5740-BA20-19C98281C41B}"/>
                </a:ext>
              </a:extLst>
            </p:cNvPr>
            <p:cNvSpPr/>
            <p:nvPr/>
          </p:nvSpPr>
          <p:spPr bwMode="auto">
            <a:xfrm>
              <a:off x="1140310" y="5755340"/>
              <a:ext cx="688489" cy="188259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B37B369-BF43-BE4E-B00D-A6D692913949}"/>
                </a:ext>
              </a:extLst>
            </p:cNvPr>
            <p:cNvCxnSpPr>
              <a:cxnSpLocks/>
              <a:endCxn id="2" idx="6"/>
            </p:cNvCxnSpPr>
            <p:nvPr/>
          </p:nvCxnSpPr>
          <p:spPr bwMode="auto">
            <a:xfrm flipH="1" flipV="1">
              <a:off x="1828799" y="5849470"/>
              <a:ext cx="1295401" cy="1703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E8392D-E259-D34C-8A8A-273FCA373C05}"/>
                </a:ext>
              </a:extLst>
            </p:cNvPr>
            <p:cNvSpPr txBox="1"/>
            <p:nvPr/>
          </p:nvSpPr>
          <p:spPr>
            <a:xfrm>
              <a:off x="3189853" y="5863580"/>
              <a:ext cx="4895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Mixing is equivalent to evaporation of </a:t>
              </a:r>
              <a:r>
                <a:rPr lang="en-US" sz="2000" baseline="30000" dirty="0">
                  <a:latin typeface="+mj-lt"/>
                </a:rPr>
                <a:t>3</a:t>
              </a:r>
              <a:r>
                <a:rPr lang="en-US" sz="2000" dirty="0">
                  <a:latin typeface="+mj-lt"/>
                </a:rPr>
                <a:t>He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19CF46F7-9F79-814F-B066-36CD9939275D}"/>
              </a:ext>
            </a:extLst>
          </p:cNvPr>
          <p:cNvSpPr/>
          <p:nvPr/>
        </p:nvSpPr>
        <p:spPr>
          <a:xfrm>
            <a:off x="3875088" y="917575"/>
            <a:ext cx="5146675" cy="3687763"/>
          </a:xfrm>
          <a:prstGeom prst="roundRect">
            <a:avLst>
              <a:gd name="adj" fmla="val 4616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8" name="Titre 1">
            <a:extLst>
              <a:ext uri="{FF2B5EF4-FFF2-40B4-BE49-F238E27FC236}">
                <a16:creationId xmlns:a16="http://schemas.microsoft.com/office/drawing/2014/main" id="{70A4265D-DE68-4B41-B984-62D48E372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38" y="157163"/>
            <a:ext cx="8442325" cy="5492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OCDR Concept</a:t>
            </a:r>
          </a:p>
        </p:txBody>
      </p:sp>
      <p:sp>
        <p:nvSpPr>
          <p:cNvPr id="9219" name="Rectangle 13">
            <a:extLst>
              <a:ext uri="{FF2B5EF4-FFF2-40B4-BE49-F238E27FC236}">
                <a16:creationId xmlns:a16="http://schemas.microsoft.com/office/drawing/2014/main" id="{435CE4FC-2AE3-A545-9165-6F6BD748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968375"/>
            <a:ext cx="2754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Planck Performance: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19C36C1-5C76-B843-A55D-4C53983EF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825" y="1450975"/>
            <a:ext cx="4811713" cy="3154363"/>
          </a:xfrm>
          <a:noFill/>
          <a:ln w="12700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Tx/>
              <a:buFont typeface="Courier New" charset="0"/>
              <a:buChar char="o"/>
              <a:tabLst>
                <a:tab pos="2282825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Cooling power:   	0.2 𝜇W at 100 </a:t>
            </a:r>
            <a:r>
              <a:rPr lang="en-US" dirty="0" err="1">
                <a:solidFill>
                  <a:schemeClr val="tx1"/>
                </a:solidFill>
              </a:rPr>
              <a:t>mK</a:t>
            </a:r>
            <a:endParaRPr lang="en-US" dirty="0">
              <a:solidFill>
                <a:schemeClr val="tx1"/>
              </a:solidFill>
            </a:endParaRPr>
          </a:p>
          <a:p>
            <a:pPr>
              <a:buClrTx/>
              <a:buFont typeface="Courier New" charset="0"/>
              <a:buChar char="o"/>
              <a:tabLst>
                <a:tab pos="2282825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Lifetime: 	2.5 years</a:t>
            </a:r>
          </a:p>
          <a:p>
            <a:pPr>
              <a:buClrTx/>
              <a:buFont typeface="Courier New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Helium flow rate:</a:t>
            </a:r>
          </a:p>
          <a:p>
            <a:pPr lvl="2">
              <a:buClrTx/>
              <a:buFont typeface="Wingdings" charset="2"/>
              <a:buChar char="§"/>
              <a:tabLst>
                <a:tab pos="2282825" algn="l"/>
              </a:tabLst>
              <a:defRPr/>
            </a:pP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He	  6 𝜇</a:t>
            </a:r>
            <a:r>
              <a:rPr lang="en-US" dirty="0" err="1">
                <a:solidFill>
                  <a:schemeClr val="tx1"/>
                </a:solidFill>
              </a:rPr>
              <a:t>mol</a:t>
            </a:r>
            <a:r>
              <a:rPr lang="en-US" dirty="0">
                <a:solidFill>
                  <a:schemeClr val="tx1"/>
                </a:solidFill>
              </a:rPr>
              <a:t>/s</a:t>
            </a:r>
          </a:p>
          <a:p>
            <a:pPr lvl="2">
              <a:buClrTx/>
              <a:buFont typeface="Wingdings" charset="2"/>
              <a:buChar char="§"/>
              <a:tabLst>
                <a:tab pos="2282825" algn="l"/>
              </a:tabLst>
              <a:defRPr/>
            </a:pPr>
            <a:r>
              <a:rPr lang="en-US" baseline="30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He 	18 𝜇</a:t>
            </a:r>
            <a:r>
              <a:rPr lang="en-US" dirty="0" err="1">
                <a:solidFill>
                  <a:schemeClr val="tx1"/>
                </a:solidFill>
              </a:rPr>
              <a:t>mol</a:t>
            </a:r>
            <a:r>
              <a:rPr lang="en-US" dirty="0">
                <a:solidFill>
                  <a:schemeClr val="tx1"/>
                </a:solidFill>
              </a:rPr>
              <a:t>/s</a:t>
            </a:r>
          </a:p>
          <a:p>
            <a:pPr>
              <a:buClrTx/>
              <a:buFont typeface="Courier New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High pressure storage on satellite:</a:t>
            </a:r>
          </a:p>
          <a:p>
            <a:pPr lvl="2">
              <a:buClrTx/>
              <a:buFont typeface="Wingdings" charset="2"/>
              <a:buChar char="§"/>
              <a:tabLst>
                <a:tab pos="2282825" algn="l"/>
              </a:tabLst>
              <a:defRPr/>
            </a:pP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He 	12 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STP</a:t>
            </a:r>
          </a:p>
          <a:p>
            <a:pPr lvl="2">
              <a:buClrTx/>
              <a:buFont typeface="Wingdings" charset="2"/>
              <a:buChar char="§"/>
              <a:tabLst>
                <a:tab pos="2282825" algn="l"/>
              </a:tabLst>
              <a:defRPr/>
            </a:pPr>
            <a:r>
              <a:rPr lang="en-US" baseline="30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He 	36 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STP</a:t>
            </a:r>
          </a:p>
        </p:txBody>
      </p:sp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804C93B3-F53B-2548-80AD-7C780C5BC5F9}"/>
              </a:ext>
            </a:extLst>
          </p:cNvPr>
          <p:cNvSpPr/>
          <p:nvPr/>
        </p:nvSpPr>
        <p:spPr>
          <a:xfrm>
            <a:off x="3875088" y="4876800"/>
            <a:ext cx="5146675" cy="1438275"/>
          </a:xfrm>
          <a:prstGeom prst="roundRect">
            <a:avLst>
              <a:gd name="adj" fmla="val 14927"/>
            </a:avLst>
          </a:prstGeom>
          <a:solidFill>
            <a:srgbClr val="00B0F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F95B8BE-D4BC-3745-9C4E-235ED871DEF2}"/>
              </a:ext>
            </a:extLst>
          </p:cNvPr>
          <p:cNvSpPr txBox="1">
            <a:spLocks/>
          </p:cNvSpPr>
          <p:nvPr/>
        </p:nvSpPr>
        <p:spPr>
          <a:xfrm>
            <a:off x="4041775" y="5029200"/>
            <a:ext cx="4811713" cy="111125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Scaling to lower temperature and higher cooling power results in excessive mass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-  Need to close the cycle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C82C73-3EAA-2440-9C9C-4ECAE9E3F5FA}"/>
              </a:ext>
            </a:extLst>
          </p:cNvPr>
          <p:cNvGrpSpPr/>
          <p:nvPr/>
        </p:nvGrpSpPr>
        <p:grpSpPr>
          <a:xfrm>
            <a:off x="-228600" y="722914"/>
            <a:ext cx="3777456" cy="5726112"/>
            <a:chOff x="4763" y="1011238"/>
            <a:chExt cx="3777456" cy="5726112"/>
          </a:xfrm>
        </p:grpSpPr>
        <p:pic>
          <p:nvPicPr>
            <p:cNvPr id="9220" name="Image 8">
              <a:extLst>
                <a:ext uri="{FF2B5EF4-FFF2-40B4-BE49-F238E27FC236}">
                  <a16:creationId xmlns:a16="http://schemas.microsoft.com/office/drawing/2014/main" id="{C265F712-CCED-234B-BD2B-5814BEF4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1011238"/>
              <a:ext cx="3498850" cy="572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Rounded Rectangle 1">
              <a:extLst>
                <a:ext uri="{FF2B5EF4-FFF2-40B4-BE49-F238E27FC236}">
                  <a16:creationId xmlns:a16="http://schemas.microsoft.com/office/drawing/2014/main" id="{9F59A351-4BB4-F14C-8AF0-FFAF286F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1828800"/>
              <a:ext cx="1143000" cy="6096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800" b="1" i="1"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F84DBF-6F67-7746-B8D6-787108003027}"/>
                </a:ext>
              </a:extLst>
            </p:cNvPr>
            <p:cNvSpPr txBox="1"/>
            <p:nvPr/>
          </p:nvSpPr>
          <p:spPr>
            <a:xfrm>
              <a:off x="2209006" y="2377538"/>
              <a:ext cx="1573213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</a:rPr>
                <a:t>Auxiliary cooler</a:t>
              </a:r>
              <a:endParaRPr lang="en-US" dirty="0">
                <a:latin typeface="+mj-lt"/>
              </a:endParaRPr>
            </a:p>
          </p:txBody>
        </p:sp>
        <p:sp>
          <p:nvSpPr>
            <p:cNvPr id="9226" name="Rectangle 1">
              <a:extLst>
                <a:ext uri="{FF2B5EF4-FFF2-40B4-BE49-F238E27FC236}">
                  <a16:creationId xmlns:a16="http://schemas.microsoft.com/office/drawing/2014/main" id="{14D2C9C1-2564-3448-9006-0A4B7B2E3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895600"/>
              <a:ext cx="1295400" cy="573088"/>
            </a:xfrm>
            <a:prstGeom prst="rect">
              <a:avLst/>
            </a:prstGeom>
            <a:solidFill>
              <a:srgbClr val="FFDC4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JT</a:t>
              </a:r>
            </a:p>
            <a:p>
              <a:pPr algn="ctr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expansion</a:t>
              </a:r>
            </a:p>
          </p:txBody>
        </p:sp>
      </p:grp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4E9DF6E4-C1F0-F64F-BFF8-7F315503FE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6060" y="1465070"/>
            <a:ext cx="2705100" cy="1270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CE7548-A7EF-0245-B754-EB9328CEB3EC}"/>
              </a:ext>
            </a:extLst>
          </p:cNvPr>
          <p:cNvSpPr txBox="1"/>
          <p:nvPr/>
        </p:nvSpPr>
        <p:spPr>
          <a:xfrm>
            <a:off x="2946400" y="1103120"/>
            <a:ext cx="7874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300 K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 15">
            <a:extLst>
              <a:ext uri="{FF2B5EF4-FFF2-40B4-BE49-F238E27FC236}">
                <a16:creationId xmlns:a16="http://schemas.microsoft.com/office/drawing/2014/main" id="{5A45B566-A539-0C41-B8D7-51FB4A79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860425"/>
            <a:ext cx="3627438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re 1">
            <a:extLst>
              <a:ext uri="{FF2B5EF4-FFF2-40B4-BE49-F238E27FC236}">
                <a16:creationId xmlns:a16="http://schemas.microsoft.com/office/drawing/2014/main" id="{30375C63-8DB9-1244-9212-53632A125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38" y="157163"/>
            <a:ext cx="8442325" cy="5492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Closed Cycle Dilution Refrigerator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E53EE698-9744-B244-8DE3-F5C42E90913B}"/>
              </a:ext>
            </a:extLst>
          </p:cNvPr>
          <p:cNvSpPr/>
          <p:nvPr/>
        </p:nvSpPr>
        <p:spPr>
          <a:xfrm>
            <a:off x="4256088" y="917575"/>
            <a:ext cx="4765675" cy="5429250"/>
          </a:xfrm>
          <a:prstGeom prst="roundRect">
            <a:avLst>
              <a:gd name="adj" fmla="val 4616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8" name="Rectangle 13">
            <a:extLst>
              <a:ext uri="{FF2B5EF4-FFF2-40B4-BE49-F238E27FC236}">
                <a16:creationId xmlns:a16="http://schemas.microsoft.com/office/drawing/2014/main" id="{3D33CD5F-3266-1E45-87CD-AE2B3A3A7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960438"/>
            <a:ext cx="1901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Key Features: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95B0F28-4447-8742-A019-BF91A89C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088" y="1450975"/>
            <a:ext cx="4765675" cy="5016500"/>
          </a:xfrm>
          <a:noFill/>
          <a:ln w="12700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Still with a liquid-vapor interface in zero-g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  <a:defRPr/>
            </a:pPr>
            <a:r>
              <a:rPr lang="en-US" baseline="30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He circulation with fountain pump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External pump for 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He circulation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Optimized CFHXs to go below 50 </a:t>
            </a:r>
            <a:r>
              <a:rPr lang="en-US" dirty="0" err="1">
                <a:solidFill>
                  <a:schemeClr val="tx1"/>
                </a:solidFill>
              </a:rPr>
              <a:t>mK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Requires auxiliary cooling at 4.2 K and 1.7 K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Benefits: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Continuous cooling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No magnetic fields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Multiple fixed temperature heat intercepts</a:t>
            </a:r>
          </a:p>
          <a:p>
            <a:pPr>
              <a:lnSpc>
                <a:spcPct val="200000"/>
              </a:lnSpc>
              <a:buClrTx/>
              <a:buFont typeface="Courier New" charset="0"/>
              <a:buChar char="o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F6934B-79CD-3145-83AF-1353555A251C}"/>
              </a:ext>
            </a:extLst>
          </p:cNvPr>
          <p:cNvSpPr/>
          <p:nvPr/>
        </p:nvSpPr>
        <p:spPr bwMode="auto">
          <a:xfrm>
            <a:off x="258762" y="797242"/>
            <a:ext cx="1219200" cy="581184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Arial" pitchFamily="-112" charset="0"/>
              </a:rPr>
              <a:t>External </a:t>
            </a:r>
            <a:r>
              <a:rPr lang="en-US" sz="1600" b="1" baseline="30000" dirty="0">
                <a:latin typeface="Arial" pitchFamily="-112" charset="0"/>
              </a:rPr>
              <a:t>3</a:t>
            </a:r>
            <a:r>
              <a:rPr lang="en-US" sz="1600" b="1" dirty="0">
                <a:latin typeface="Arial" pitchFamily="-112" charset="0"/>
              </a:rPr>
              <a:t>He pump</a:t>
            </a:r>
            <a:endParaRPr kumimoji="0" lang="en-US" sz="1600" b="1" u="none" strike="noStrike" cap="none" normalizeH="0" baseline="0" dirty="0">
              <a:ln>
                <a:noFill/>
              </a:ln>
              <a:effectLst/>
              <a:latin typeface="Arial" pitchFamily="-11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0B50EBBC-97CB-724C-934A-6F72E3502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38" y="157163"/>
            <a:ext cx="8442325" cy="5492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Prototype Closed Cycle DR</a:t>
            </a:r>
          </a:p>
        </p:txBody>
      </p:sp>
      <p:pic>
        <p:nvPicPr>
          <p:cNvPr id="13314" name="Image 16">
            <a:extLst>
              <a:ext uri="{FF2B5EF4-FFF2-40B4-BE49-F238E27FC236}">
                <a16:creationId xmlns:a16="http://schemas.microsoft.com/office/drawing/2014/main" id="{C19E6FA5-F46F-9B43-9DAB-D4606D1A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8363"/>
            <a:ext cx="3500437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6A2334-9318-1640-B91D-2948616123B1}"/>
              </a:ext>
            </a:extLst>
          </p:cNvPr>
          <p:cNvGrpSpPr/>
          <p:nvPr/>
        </p:nvGrpSpPr>
        <p:grpSpPr>
          <a:xfrm>
            <a:off x="3810000" y="2362200"/>
            <a:ext cx="5165040" cy="2233618"/>
            <a:chOff x="3809999" y="966782"/>
            <a:chExt cx="5165040" cy="2233618"/>
          </a:xfrm>
        </p:grpSpPr>
        <p:sp>
          <p:nvSpPr>
            <p:cNvPr id="9" name="Rectangle à coins arrondis 11">
              <a:extLst>
                <a:ext uri="{FF2B5EF4-FFF2-40B4-BE49-F238E27FC236}">
                  <a16:creationId xmlns:a16="http://schemas.microsoft.com/office/drawing/2014/main" id="{EB21649D-EE9E-674C-B6AF-863038A1FECC}"/>
                </a:ext>
              </a:extLst>
            </p:cNvPr>
            <p:cNvSpPr/>
            <p:nvPr/>
          </p:nvSpPr>
          <p:spPr>
            <a:xfrm>
              <a:off x="3810000" y="981294"/>
              <a:ext cx="5165039" cy="2219106"/>
            </a:xfrm>
            <a:prstGeom prst="roundRect">
              <a:avLst>
                <a:gd name="adj" fmla="val 14927"/>
              </a:avLst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Espace réservé du contenu 2">
                  <a:extLst>
                    <a:ext uri="{FF2B5EF4-FFF2-40B4-BE49-F238E27FC236}">
                      <a16:creationId xmlns:a16="http://schemas.microsoft.com/office/drawing/2014/main" id="{2929D98B-08DA-AD44-BFC9-C58185F012D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62400" y="1536807"/>
                  <a:ext cx="4927613" cy="158739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22860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-22860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400" indent="-22860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314450" indent="-22860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485900" indent="-22860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57350" indent="-22860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828800" indent="-22860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Tx/>
                    <a:buFont typeface="Courier New" charset="0"/>
                    <a:buChar char="o"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53.4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mK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with 1.0 𝜇W load</a:t>
                  </a:r>
                </a:p>
                <a:p>
                  <a:pPr lvl="1">
                    <a:buClrTx/>
                    <a:buFont typeface="Courier New" charset="0"/>
                    <a:buChar char="o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leak</m:t>
                          </m:r>
                        </m:sub>
                      </m:sSub>
                      <m:r>
                        <a:rPr lang="fr-FR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0.8-1.2 𝜇W </a:t>
                  </a:r>
                </a:p>
                <a:p>
                  <a:pPr>
                    <a:buClrTx/>
                    <a:buFont typeface="Courier New" charset="0"/>
                    <a:buChar char="o"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5-6 𝜇W at 100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mK</a:t>
                  </a:r>
                  <a:endParaRPr lang="en-US" dirty="0">
                    <a:solidFill>
                      <a:schemeClr val="tx1"/>
                    </a:solidFill>
                  </a:endParaRPr>
                </a:p>
                <a:p>
                  <a:pPr>
                    <a:buClrTx/>
                    <a:buFont typeface="Courier New" charset="0"/>
                    <a:buChar char="o"/>
                  </a:pPr>
                  <a14:m>
                    <m:oMath xmlns:m="http://schemas.openxmlformats.org/officeDocument/2006/math">
                      <m:r>
                        <a:rPr lang="mr-IN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40 𝜇W at 300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mK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on CFHX 2-3 junction</a:t>
                  </a:r>
                </a:p>
                <a:p>
                  <a:pPr>
                    <a:buClrTx/>
                    <a:buFont typeface="Courier New" charset="0"/>
                    <a:buChar char="o"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Espace réservé du contenu 2">
                  <a:extLst>
                    <a:ext uri="{FF2B5EF4-FFF2-40B4-BE49-F238E27FC236}">
                      <a16:creationId xmlns:a16="http://schemas.microsoft.com/office/drawing/2014/main" id="{2929D98B-08DA-AD44-BFC9-C58185F012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1536807"/>
                  <a:ext cx="4927613" cy="1587394"/>
                </a:xfrm>
                <a:prstGeom prst="rect">
                  <a:avLst/>
                </a:prstGeom>
                <a:blipFill>
                  <a:blip r:embed="rId4"/>
                  <a:stretch>
                    <a:fillRect l="-773" t="-2381" b="-3175"/>
                  </a:stretch>
                </a:blipFill>
                <a:ln w="12700" cap="flat" cmpd="sng" algn="ctr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à coins arrondis 16">
              <a:extLst>
                <a:ext uri="{FF2B5EF4-FFF2-40B4-BE49-F238E27FC236}">
                  <a16:creationId xmlns:a16="http://schemas.microsoft.com/office/drawing/2014/main" id="{8E3117BA-9243-9345-BB5E-874E3156ECBB}"/>
                </a:ext>
              </a:extLst>
            </p:cNvPr>
            <p:cNvSpPr/>
            <p:nvPr/>
          </p:nvSpPr>
          <p:spPr>
            <a:xfrm>
              <a:off x="3809999" y="966782"/>
              <a:ext cx="5165039" cy="43949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2BCDC7-92DF-604F-88F6-0D28AF4244DF}"/>
                </a:ext>
              </a:extLst>
            </p:cNvPr>
            <p:cNvSpPr/>
            <p:nvPr/>
          </p:nvSpPr>
          <p:spPr>
            <a:xfrm>
              <a:off x="3810000" y="989441"/>
              <a:ext cx="41258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dirty="0">
                  <a:latin typeface="+mj-lt"/>
                </a:rPr>
                <a:t>Performance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DF3791-51D8-5048-862F-9EA838CBC1A4}"/>
              </a:ext>
            </a:extLst>
          </p:cNvPr>
          <p:cNvGrpSpPr/>
          <p:nvPr/>
        </p:nvGrpSpPr>
        <p:grpSpPr>
          <a:xfrm>
            <a:off x="3798569" y="795611"/>
            <a:ext cx="5165040" cy="1414189"/>
            <a:chOff x="3809999" y="966782"/>
            <a:chExt cx="5165040" cy="1414189"/>
          </a:xfrm>
        </p:grpSpPr>
        <p:sp>
          <p:nvSpPr>
            <p:cNvPr id="15" name="Rectangle à coins arrondis 11">
              <a:extLst>
                <a:ext uri="{FF2B5EF4-FFF2-40B4-BE49-F238E27FC236}">
                  <a16:creationId xmlns:a16="http://schemas.microsoft.com/office/drawing/2014/main" id="{07F7B818-B945-EB45-BE44-E210AC12CDCD}"/>
                </a:ext>
              </a:extLst>
            </p:cNvPr>
            <p:cNvSpPr/>
            <p:nvPr/>
          </p:nvSpPr>
          <p:spPr>
            <a:xfrm>
              <a:off x="3810000" y="981294"/>
              <a:ext cx="5165039" cy="1399677"/>
            </a:xfrm>
            <a:prstGeom prst="roundRect">
              <a:avLst>
                <a:gd name="adj" fmla="val 14927"/>
              </a:avLst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Espace réservé du contenu 2">
              <a:extLst>
                <a:ext uri="{FF2B5EF4-FFF2-40B4-BE49-F238E27FC236}">
                  <a16:creationId xmlns:a16="http://schemas.microsoft.com/office/drawing/2014/main" id="{69B37692-A27F-D74E-B2D6-CF8C9B1F7848}"/>
                </a:ext>
              </a:extLst>
            </p:cNvPr>
            <p:cNvSpPr txBox="1">
              <a:spLocks/>
            </p:cNvSpPr>
            <p:nvPr/>
          </p:nvSpPr>
          <p:spPr>
            <a:xfrm>
              <a:off x="3962400" y="1536807"/>
              <a:ext cx="4927613" cy="8441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3144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4859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828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 typeface="Courier New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3He pump outside cryostat</a:t>
              </a:r>
            </a:p>
            <a:p>
              <a:pPr>
                <a:buClrTx/>
                <a:buFont typeface="Courier New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Simulated 1.7 K interface with pumped pot</a:t>
              </a:r>
            </a:p>
            <a:p>
              <a:pPr>
                <a:buClrTx/>
                <a:buFont typeface="Courier New" charset="0"/>
                <a:buChar char="o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à coins arrondis 16">
              <a:extLst>
                <a:ext uri="{FF2B5EF4-FFF2-40B4-BE49-F238E27FC236}">
                  <a16:creationId xmlns:a16="http://schemas.microsoft.com/office/drawing/2014/main" id="{E6281A37-7A92-4240-8186-862F6E9180ED}"/>
                </a:ext>
              </a:extLst>
            </p:cNvPr>
            <p:cNvSpPr/>
            <p:nvPr/>
          </p:nvSpPr>
          <p:spPr>
            <a:xfrm>
              <a:off x="3809999" y="966782"/>
              <a:ext cx="5165039" cy="43949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22C1D9-32FD-AE49-9E25-6F330414DC37}"/>
                </a:ext>
              </a:extLst>
            </p:cNvPr>
            <p:cNvSpPr/>
            <p:nvPr/>
          </p:nvSpPr>
          <p:spPr>
            <a:xfrm>
              <a:off x="3810000" y="989441"/>
              <a:ext cx="41258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dirty="0">
                  <a:latin typeface="+mj-lt"/>
                </a:rPr>
                <a:t>Test conditions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E8A6DB-570F-3848-9E21-AA24879E5804}"/>
              </a:ext>
            </a:extLst>
          </p:cNvPr>
          <p:cNvGrpSpPr/>
          <p:nvPr/>
        </p:nvGrpSpPr>
        <p:grpSpPr>
          <a:xfrm>
            <a:off x="3798568" y="4801672"/>
            <a:ext cx="5165040" cy="1673095"/>
            <a:chOff x="3809999" y="966782"/>
            <a:chExt cx="5165040" cy="1673095"/>
          </a:xfrm>
        </p:grpSpPr>
        <p:sp>
          <p:nvSpPr>
            <p:cNvPr id="20" name="Rectangle à coins arrondis 11">
              <a:extLst>
                <a:ext uri="{FF2B5EF4-FFF2-40B4-BE49-F238E27FC236}">
                  <a16:creationId xmlns:a16="http://schemas.microsoft.com/office/drawing/2014/main" id="{76C70B48-C592-294A-939D-17FA1F191006}"/>
                </a:ext>
              </a:extLst>
            </p:cNvPr>
            <p:cNvSpPr/>
            <p:nvPr/>
          </p:nvSpPr>
          <p:spPr>
            <a:xfrm>
              <a:off x="3810000" y="981294"/>
              <a:ext cx="5165039" cy="1658583"/>
            </a:xfrm>
            <a:prstGeom prst="roundRect">
              <a:avLst>
                <a:gd name="adj" fmla="val 14927"/>
              </a:avLst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Espace réservé du contenu 2">
              <a:extLst>
                <a:ext uri="{FF2B5EF4-FFF2-40B4-BE49-F238E27FC236}">
                  <a16:creationId xmlns:a16="http://schemas.microsoft.com/office/drawing/2014/main" id="{42452C06-AA35-F14C-92F7-41159E3A79F1}"/>
                </a:ext>
              </a:extLst>
            </p:cNvPr>
            <p:cNvSpPr txBox="1">
              <a:spLocks/>
            </p:cNvSpPr>
            <p:nvPr/>
          </p:nvSpPr>
          <p:spPr>
            <a:xfrm>
              <a:off x="3962400" y="1536807"/>
              <a:ext cx="4927613" cy="9883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3144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4859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828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 typeface="Courier New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JAXA or U. </a:t>
              </a:r>
              <a:r>
                <a:rPr lang="en-US" dirty="0" err="1">
                  <a:solidFill>
                    <a:schemeClr val="tx1"/>
                  </a:solidFill>
                </a:rPr>
                <a:t>Twente</a:t>
              </a:r>
              <a:r>
                <a:rPr lang="en-US" dirty="0">
                  <a:solidFill>
                    <a:schemeClr val="tx1"/>
                  </a:solidFill>
                </a:rPr>
                <a:t> 3He pump </a:t>
              </a:r>
            </a:p>
            <a:p>
              <a:pPr>
                <a:buClrTx/>
                <a:buFont typeface="Courier New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JAXA 1.7 K cryocooler</a:t>
              </a:r>
            </a:p>
            <a:p>
              <a:pPr>
                <a:buClrTx/>
                <a:buFont typeface="Courier New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Improved heat exchangers</a:t>
              </a:r>
            </a:p>
            <a:p>
              <a:pPr>
                <a:buClrTx/>
                <a:buFont typeface="Courier New" charset="0"/>
                <a:buChar char="o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à coins arrondis 16">
              <a:extLst>
                <a:ext uri="{FF2B5EF4-FFF2-40B4-BE49-F238E27FC236}">
                  <a16:creationId xmlns:a16="http://schemas.microsoft.com/office/drawing/2014/main" id="{B9C54608-B9CE-2C48-82F8-86AA8BE15A49}"/>
                </a:ext>
              </a:extLst>
            </p:cNvPr>
            <p:cNvSpPr/>
            <p:nvPr/>
          </p:nvSpPr>
          <p:spPr>
            <a:xfrm>
              <a:off x="3809999" y="966782"/>
              <a:ext cx="5165039" cy="43949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AD2CB2-3A39-8349-B029-B1F2DDEC0895}"/>
                </a:ext>
              </a:extLst>
            </p:cNvPr>
            <p:cNvSpPr/>
            <p:nvPr/>
          </p:nvSpPr>
          <p:spPr>
            <a:xfrm>
              <a:off x="3810000" y="989441"/>
              <a:ext cx="41258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dirty="0">
                  <a:latin typeface="+mj-lt"/>
                </a:rPr>
                <a:t>Critical steps for EM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4904D3-4CD1-AC45-A493-261C33AB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1" t="12745" r="9091" b="16667"/>
          <a:stretch/>
        </p:blipFill>
        <p:spPr>
          <a:xfrm>
            <a:off x="76200" y="2667000"/>
            <a:ext cx="4953000" cy="3352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76B19D4-05A0-0C48-999E-E0D04B02F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59" y="3083464"/>
            <a:ext cx="1951149" cy="27432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D11A2B2-232E-FC4B-9248-F6D667D77938}"/>
              </a:ext>
            </a:extLst>
          </p:cNvPr>
          <p:cNvGrpSpPr/>
          <p:nvPr/>
        </p:nvGrpSpPr>
        <p:grpSpPr>
          <a:xfrm>
            <a:off x="1183703" y="2526957"/>
            <a:ext cx="7844736" cy="3299707"/>
            <a:chOff x="1183703" y="2526957"/>
            <a:chExt cx="7844736" cy="32997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02B3F3-45DA-104E-9CB4-2199DE6FCE7A}"/>
                </a:ext>
              </a:extLst>
            </p:cNvPr>
            <p:cNvSpPr txBox="1"/>
            <p:nvPr/>
          </p:nvSpPr>
          <p:spPr>
            <a:xfrm>
              <a:off x="5254256" y="2526957"/>
              <a:ext cx="360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Adiabatic magnetization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A92D83C-CB9A-4F43-AC6D-59D455CD9620}"/>
                </a:ext>
              </a:extLst>
            </p:cNvPr>
            <p:cNvCxnSpPr/>
            <p:nvPr/>
          </p:nvCxnSpPr>
          <p:spPr bwMode="auto">
            <a:xfrm>
              <a:off x="1183703" y="3395870"/>
              <a:ext cx="2699538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07A9828-8CE0-7F4D-9724-06AC24ABB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5459" y="3083464"/>
              <a:ext cx="3882980" cy="27432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8A1437B-9C4F-8D4C-AA8F-D979EC258D62}"/>
              </a:ext>
            </a:extLst>
          </p:cNvPr>
          <p:cNvGrpSpPr/>
          <p:nvPr/>
        </p:nvGrpSpPr>
        <p:grpSpPr>
          <a:xfrm>
            <a:off x="3879500" y="2526957"/>
            <a:ext cx="5148939" cy="3299708"/>
            <a:chOff x="3879500" y="2514600"/>
            <a:chExt cx="5148939" cy="329970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0C8666A-D98C-6542-81C8-B9BAD1E477F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79500" y="3395870"/>
              <a:ext cx="3742" cy="102238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08C1C1-C16B-E548-9ED1-74D9A7AB7A91}"/>
                </a:ext>
              </a:extLst>
            </p:cNvPr>
            <p:cNvSpPr txBox="1"/>
            <p:nvPr/>
          </p:nvSpPr>
          <p:spPr>
            <a:xfrm>
              <a:off x="5223239" y="2514600"/>
              <a:ext cx="360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Isothermal magnetization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C9C42C6-86F4-CA4F-8649-CA1BE055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5459" y="3071108"/>
              <a:ext cx="3882980" cy="27432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1295E8D-5ACF-C940-B3A4-FBBBBF03228D}"/>
              </a:ext>
            </a:extLst>
          </p:cNvPr>
          <p:cNvGrpSpPr/>
          <p:nvPr/>
        </p:nvGrpSpPr>
        <p:grpSpPr>
          <a:xfrm>
            <a:off x="1179961" y="2526957"/>
            <a:ext cx="7852182" cy="3299597"/>
            <a:chOff x="1204675" y="2526957"/>
            <a:chExt cx="7852182" cy="329959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0E933A-64D4-2847-A3B1-7082B50929BB}"/>
                </a:ext>
              </a:extLst>
            </p:cNvPr>
            <p:cNvSpPr txBox="1"/>
            <p:nvPr/>
          </p:nvSpPr>
          <p:spPr>
            <a:xfrm>
              <a:off x="5210882" y="2526957"/>
              <a:ext cx="360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Adiabatic demagnetization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5DC99E4-F132-384E-945B-A25D9354644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04675" y="4401597"/>
              <a:ext cx="2699538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879E19D-2A9E-F64E-9911-00CC5269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3877" y="3083354"/>
              <a:ext cx="3882980" cy="27432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C8E00C-168D-AC4B-A7C4-0EBCC87D822B}"/>
              </a:ext>
            </a:extLst>
          </p:cNvPr>
          <p:cNvGrpSpPr/>
          <p:nvPr/>
        </p:nvGrpSpPr>
        <p:grpSpPr>
          <a:xfrm>
            <a:off x="1196799" y="2526847"/>
            <a:ext cx="7827936" cy="3299707"/>
            <a:chOff x="1184442" y="2539204"/>
            <a:chExt cx="7827936" cy="329970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FEA4A7-049D-2C44-ACDD-C54AF7CBF98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84442" y="3403924"/>
              <a:ext cx="3742" cy="102238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1E2407-F908-9540-BE76-55C7BD04FB56}"/>
                </a:ext>
              </a:extLst>
            </p:cNvPr>
            <p:cNvSpPr txBox="1"/>
            <p:nvPr/>
          </p:nvSpPr>
          <p:spPr>
            <a:xfrm>
              <a:off x="5157816" y="2539204"/>
              <a:ext cx="360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Isothermal demagnetization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07B2839-4A90-BF40-809A-1454DD125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9398" y="3095711"/>
              <a:ext cx="3882980" cy="27432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9603AF-EB78-B04A-81BA-FD7923B5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FA4CB-34A8-3E4B-91C5-B1710009B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</a:t>
            </a:r>
            <a:r>
              <a:rPr lang="en-US" dirty="0" err="1"/>
              <a:t>magnetocaloric</a:t>
            </a:r>
            <a:r>
              <a:rPr lang="en-US" dirty="0"/>
              <a:t> effect </a:t>
            </a:r>
          </a:p>
          <a:p>
            <a:pPr lvl="1"/>
            <a:r>
              <a:rPr lang="en-US" dirty="0"/>
              <a:t>Paramagnetic materials will warm/cool under influence of increasing/decreasing magnetic field</a:t>
            </a:r>
          </a:p>
          <a:p>
            <a:r>
              <a:rPr lang="en-US" dirty="0"/>
              <a:t>Inherently single-shot, BUT… reversible, so intrinsically high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1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Continuous Cooling with an ADR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5638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Two (or more) stages can be used to generate continuous cooling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Two configurations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Serial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Heat is cascaded through upper stage(s)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Parallel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Stages alternate role in cooling load and rejecting heat</a:t>
            </a:r>
          </a:p>
        </p:txBody>
      </p:sp>
      <p:pic>
        <p:nvPicPr>
          <p:cNvPr id="56324" name="Picture 10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124492" y="1089025"/>
            <a:ext cx="2905208" cy="2819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533400" y="3657600"/>
            <a:ext cx="3670300" cy="170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84542D-AC16-2E48-89BF-4ECC88310A85}"/>
              </a:ext>
            </a:extLst>
          </p:cNvPr>
          <p:cNvGrpSpPr/>
          <p:nvPr/>
        </p:nvGrpSpPr>
        <p:grpSpPr>
          <a:xfrm>
            <a:off x="1066800" y="3962340"/>
            <a:ext cx="7962900" cy="2394010"/>
            <a:chOff x="1066800" y="3962340"/>
            <a:chExt cx="7962900" cy="2394010"/>
          </a:xfrm>
        </p:grpSpPr>
        <p:pic>
          <p:nvPicPr>
            <p:cNvPr id="12" name="Picture 104">
              <a:extLst>
                <a:ext uri="{FF2B5EF4-FFF2-40B4-BE49-F238E27FC236}">
                  <a16:creationId xmlns:a16="http://schemas.microsoft.com/office/drawing/2014/main" id="{E7725108-5358-8A4C-A216-706FE626377D}"/>
                </a:ext>
              </a:extLst>
            </p:cNvPr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4362450"/>
              <a:ext cx="7962900" cy="19939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4FC60C8-2E74-4A42-86E8-8FA9C06926DD}"/>
                </a:ext>
              </a:extLst>
            </p:cNvPr>
            <p:cNvSpPr txBox="1"/>
            <p:nvPr/>
          </p:nvSpPr>
          <p:spPr>
            <a:xfrm>
              <a:off x="4728202" y="3962340"/>
              <a:ext cx="18389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4-stage CADR</a:t>
              </a:r>
              <a:endParaRPr lang="en-US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7A432F-9F68-904C-9F39-CA0BEDCB0ABF}"/>
                  </a:ext>
                </a:extLst>
              </p:cNvPr>
              <p:cNvSpPr txBox="1"/>
              <p:nvPr/>
            </p:nvSpPr>
            <p:spPr>
              <a:xfrm>
                <a:off x="1220511" y="5925157"/>
                <a:ext cx="6120906" cy="4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High efficiency of ADRs gives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7A432F-9F68-904C-9F39-CA0BEDCB0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511" y="5925157"/>
                <a:ext cx="6120906" cy="475643"/>
              </a:xfrm>
              <a:prstGeom prst="rect">
                <a:avLst/>
              </a:prstGeom>
              <a:blipFill>
                <a:blip r:embed="rId10"/>
                <a:stretch>
                  <a:fillRect l="-1660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F94CC71-EE7E-9645-9FE0-CA64983CF04B}"/>
              </a:ext>
            </a:extLst>
          </p:cNvPr>
          <p:cNvGrpSpPr/>
          <p:nvPr/>
        </p:nvGrpSpPr>
        <p:grpSpPr>
          <a:xfrm>
            <a:off x="2667001" y="1096009"/>
            <a:ext cx="6083643" cy="4913033"/>
            <a:chOff x="2667001" y="1096009"/>
            <a:chExt cx="6083643" cy="4913033"/>
          </a:xfrm>
        </p:grpSpPr>
        <p:sp>
          <p:nvSpPr>
            <p:cNvPr id="4" name="Striped Right Arrow 3">
              <a:extLst>
                <a:ext uri="{FF2B5EF4-FFF2-40B4-BE49-F238E27FC236}">
                  <a16:creationId xmlns:a16="http://schemas.microsoft.com/office/drawing/2014/main" id="{BB705357-FF84-3746-9EBA-328A971155BC}"/>
                </a:ext>
              </a:extLst>
            </p:cNvPr>
            <p:cNvSpPr/>
            <p:nvPr/>
          </p:nvSpPr>
          <p:spPr bwMode="auto">
            <a:xfrm>
              <a:off x="6388444" y="2018270"/>
              <a:ext cx="2362200" cy="990600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0" name="Striped Right Arrow 9">
              <a:extLst>
                <a:ext uri="{FF2B5EF4-FFF2-40B4-BE49-F238E27FC236}">
                  <a16:creationId xmlns:a16="http://schemas.microsoft.com/office/drawing/2014/main" id="{0B35C069-86C1-CD4B-B56A-73B5BDEEB6C0}"/>
                </a:ext>
              </a:extLst>
            </p:cNvPr>
            <p:cNvSpPr/>
            <p:nvPr/>
          </p:nvSpPr>
          <p:spPr bwMode="auto">
            <a:xfrm>
              <a:off x="2677756" y="5018442"/>
              <a:ext cx="5105891" cy="990600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1BA02E-B774-774D-921A-B619C3114AB3}"/>
                </a:ext>
              </a:extLst>
            </p:cNvPr>
            <p:cNvGrpSpPr/>
            <p:nvPr/>
          </p:nvGrpSpPr>
          <p:grpSpPr>
            <a:xfrm>
              <a:off x="2667001" y="1096009"/>
              <a:ext cx="5116646" cy="4674175"/>
              <a:chOff x="2667001" y="1096009"/>
              <a:chExt cx="5116646" cy="46741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B42E0C24-2C56-7443-B4AF-F4381CD562D2}"/>
                      </a:ext>
                    </a:extLst>
                  </p:cNvPr>
                  <p:cNvSpPr txBox="1"/>
                  <p:nvPr/>
                </p:nvSpPr>
                <p:spPr>
                  <a:xfrm>
                    <a:off x="2667001" y="5257800"/>
                    <a:ext cx="5116646" cy="5123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𝑙𝑖𝑚𝑖𝑡𝑒𝑑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B42E0C24-2C56-7443-B4AF-F4381CD562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7001" y="5257800"/>
                    <a:ext cx="5116646" cy="5123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5FE6A6-8EC4-994F-AB4F-075904D4FA37}"/>
                  </a:ext>
                </a:extLst>
              </p:cNvPr>
              <p:cNvSpPr txBox="1"/>
              <p:nvPr/>
            </p:nvSpPr>
            <p:spPr>
              <a:xfrm>
                <a:off x="6934200" y="4390241"/>
                <a:ext cx="838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bg1"/>
                    </a:solidFill>
                  </a:rPr>
                  <a:t>f~0.3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8FC9E-43D1-CD40-856D-AD9B14E3BE17}"/>
                  </a:ext>
                </a:extLst>
              </p:cNvPr>
              <p:cNvSpPr txBox="1"/>
              <p:nvPr/>
            </p:nvSpPr>
            <p:spPr>
              <a:xfrm>
                <a:off x="6124492" y="1096009"/>
                <a:ext cx="13083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bg1"/>
                    </a:solidFill>
                  </a:rPr>
                  <a:t>f~0.6-0.7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39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IXO FST Template_wPic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IXO FST Template_wP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IXO FST Template_wP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O FST Template_wP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O FST Template_wP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O FST Template_wP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O FST Template_wP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O FST Template_wP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O FST Template_wP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3396</TotalTime>
  <Words>813</Words>
  <Application>Microsoft Macintosh PowerPoint</Application>
  <PresentationFormat>On-screen Show (4:3)</PresentationFormat>
  <Paragraphs>159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Cambria Math</vt:lpstr>
      <vt:lpstr>Courier New</vt:lpstr>
      <vt:lpstr>Times</vt:lpstr>
      <vt:lpstr>Wingdings</vt:lpstr>
      <vt:lpstr>IXO FST Template_wPic</vt:lpstr>
      <vt:lpstr>Document</vt:lpstr>
      <vt:lpstr>Sub-Kelvin Cooling Options for PICO</vt:lpstr>
      <vt:lpstr>Sub-Kelvin Cooling Options</vt:lpstr>
      <vt:lpstr>Continuous Sub-Kelvin Coolers</vt:lpstr>
      <vt:lpstr>Planck OCDR</vt:lpstr>
      <vt:lpstr>OCDR Concept</vt:lpstr>
      <vt:lpstr>Closed Cycle Dilution Refrigerator</vt:lpstr>
      <vt:lpstr>Prototype Closed Cycle DR</vt:lpstr>
      <vt:lpstr>ADR Cycle</vt:lpstr>
      <vt:lpstr>Continuous Cooling with an ADR</vt:lpstr>
      <vt:lpstr>Proposed PICO ADR configuration</vt:lpstr>
      <vt:lpstr>2-Stage Parallel CADR</vt:lpstr>
      <vt:lpstr>3-Stage Series CADR</vt:lpstr>
      <vt:lpstr>Temperature Stability at 100 mK</vt:lpstr>
      <vt:lpstr>Temperature Stability at 1 K</vt:lpstr>
      <vt:lpstr>Summary</vt:lpstr>
    </vt:vector>
  </TitlesOfParts>
  <Company>NASA/GSFC Code 552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Compact, High-Performance Continuous Magnetic Refrigerator</dc:title>
  <dc:creator>Sandra Alston</dc:creator>
  <cp:lastModifiedBy>Microsoft Office User</cp:lastModifiedBy>
  <cp:revision>479</cp:revision>
  <cp:lastPrinted>2001-07-11T15:04:55Z</cp:lastPrinted>
  <dcterms:created xsi:type="dcterms:W3CDTF">2012-05-15T02:03:36Z</dcterms:created>
  <dcterms:modified xsi:type="dcterms:W3CDTF">2018-05-01T22:37:19Z</dcterms:modified>
</cp:coreProperties>
</file>